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6858000" type="screen4x3"/>
  <p:notesSz cx="6858000" cy="9144000"/>
  <p:embeddedFontLst>
    <p:embeddedFont>
      <p:font typeface="Book Antiqua" panose="02040602050305030304" pitchFamily="18"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Garamond" panose="02020404030301010803" pitchFamily="18" charset="0"/>
      <p:regular r:id="rId60"/>
      <p:bold r:id="rId61"/>
      <p:italic r:id="rId62"/>
    </p:embeddedFont>
    <p:embeddedFont>
      <p:font typeface="Open Sans" panose="020B0604020202020204" charset="0"/>
      <p:regular r:id="rId63"/>
      <p:bold r:id="rId64"/>
      <p:italic r:id="rId65"/>
      <p:boldItalic r:id="rId66"/>
    </p:embeddedFont>
    <p:embeddedFont>
      <p:font typeface="Tahoma" panose="020B0604030504040204" pitchFamily="34" charset="0"/>
      <p:regular r:id="rId67"/>
      <p:bold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37A782-E90C-432F-9904-3F1D3723B7F1}">
  <a:tblStyle styleId="{C437A782-E90C-432F-9904-3F1D3723B7F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686"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2.xml"/><Relationship Id="rId61" Type="http://schemas.openxmlformats.org/officeDocument/2006/relationships/font" Target="fonts/font10.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extLst>
      <p:ext uri="{BB962C8B-B14F-4D97-AF65-F5344CB8AC3E}">
        <p14:creationId xmlns:p14="http://schemas.microsoft.com/office/powerpoint/2010/main" val="17257049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906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0: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HACD.1: Introduction to Relational Databases</a:t>
            </a:r>
            <a:endParaRPr/>
          </a:p>
        </p:txBody>
      </p:sp>
      <p:sp>
        <p:nvSpPr>
          <p:cNvPr id="185" name="Google Shape;185;p10:notes"/>
          <p:cNvSpPr txBox="1"/>
          <p:nvPr/>
        </p:nvSpPr>
        <p:spPr>
          <a:xfrm>
            <a:off x="3884612"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a:t>
            </a:r>
            <a:endParaRPr/>
          </a:p>
        </p:txBody>
      </p:sp>
      <p:sp>
        <p:nvSpPr>
          <p:cNvPr id="186" name="Google Shape;186;p10: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CS252: Fundamentals of Relational Databases</a:t>
            </a:r>
            <a:endParaRPr/>
          </a:p>
        </p:txBody>
      </p:sp>
      <p:sp>
        <p:nvSpPr>
          <p:cNvPr id="187" name="Google Shape;187;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a:p>
        </p:txBody>
      </p:sp>
      <p:sp>
        <p:nvSpPr>
          <p:cNvPr id="188" name="Google Shape;18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9" name="Google Shape;18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111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HACD.1: Introduction to Relational Databases</a:t>
            </a:r>
            <a:endParaRPr/>
          </a:p>
        </p:txBody>
      </p:sp>
      <p:sp>
        <p:nvSpPr>
          <p:cNvPr id="198" name="Google Shape;198;p11:notes"/>
          <p:cNvSpPr txBox="1"/>
          <p:nvPr/>
        </p:nvSpPr>
        <p:spPr>
          <a:xfrm>
            <a:off x="3884612"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a:t>
            </a:r>
            <a:endParaRPr/>
          </a:p>
        </p:txBody>
      </p:sp>
      <p:sp>
        <p:nvSpPr>
          <p:cNvPr id="199" name="Google Shape;199;p11: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CS252: Fundamentals of Relational Databases</a:t>
            </a:r>
            <a:endParaRPr/>
          </a:p>
        </p:txBody>
      </p:sp>
      <p:sp>
        <p:nvSpPr>
          <p:cNvPr id="200" name="Google Shape;200;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a:p>
        </p:txBody>
      </p:sp>
      <p:sp>
        <p:nvSpPr>
          <p:cNvPr id="201" name="Google Shape;2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37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HACD.1: Introduction to Relational Databases</a:t>
            </a:r>
            <a:endParaRPr/>
          </a:p>
        </p:txBody>
      </p:sp>
      <p:sp>
        <p:nvSpPr>
          <p:cNvPr id="211" name="Google Shape;211;p12:notes"/>
          <p:cNvSpPr txBox="1"/>
          <p:nvPr/>
        </p:nvSpPr>
        <p:spPr>
          <a:xfrm>
            <a:off x="3884612"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a:t>
            </a:r>
            <a:endParaRPr/>
          </a:p>
        </p:txBody>
      </p:sp>
      <p:sp>
        <p:nvSpPr>
          <p:cNvPr id="212" name="Google Shape;212;p12: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CS252: Fundamentals of Relational Databases</a:t>
            </a:r>
            <a:endParaRPr/>
          </a:p>
        </p:txBody>
      </p:sp>
      <p:sp>
        <p:nvSpPr>
          <p:cNvPr id="213" name="Google Shape;213;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12</a:t>
            </a:fld>
            <a:endParaRPr/>
          </a:p>
        </p:txBody>
      </p:sp>
      <p:sp>
        <p:nvSpPr>
          <p:cNvPr id="214" name="Google Shape;21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15" name="Google Shape;215;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719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950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17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877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6673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Database Management Systems</a:t>
            </a:r>
            <a:endParaRPr/>
          </a:p>
        </p:txBody>
      </p:sp>
      <p:sp>
        <p:nvSpPr>
          <p:cNvPr id="268" name="Google Shape;268;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18</a:t>
            </a:fld>
            <a:endParaRPr/>
          </a:p>
        </p:txBody>
      </p:sp>
      <p:sp>
        <p:nvSpPr>
          <p:cNvPr id="269" name="Google Shape;26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0" name="Google Shape;2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863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19</a:t>
            </a:fld>
            <a:endParaRPr/>
          </a:p>
        </p:txBody>
      </p:sp>
      <p:sp>
        <p:nvSpPr>
          <p:cNvPr id="308" name="Google Shape;308;p19: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09" name="Google Shape;3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02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18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20</a:t>
            </a:fld>
            <a:endParaRPr/>
          </a:p>
        </p:txBody>
      </p:sp>
      <p:sp>
        <p:nvSpPr>
          <p:cNvPr id="316" name="Google Shape;316;p20: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17" name="Google Shape;3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Database engine. The engine is responsible for defining, storing, and retrieving the data. The security subsystem of the engine identifies users and controls access to data.</a:t>
            </a:r>
            <a:endParaRPr/>
          </a:p>
        </p:txBody>
      </p:sp>
    </p:spTree>
    <p:extLst>
      <p:ext uri="{BB962C8B-B14F-4D97-AF65-F5344CB8AC3E}">
        <p14:creationId xmlns:p14="http://schemas.microsoft.com/office/powerpoint/2010/main" val="2866053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21</a:t>
            </a:fld>
            <a:endParaRPr/>
          </a:p>
        </p:txBody>
      </p:sp>
      <p:sp>
        <p:nvSpPr>
          <p:cNvPr id="339" name="Google Shape;339;p21: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0" name="Google Shape;34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Database tables in Access. Tables hold data about one business entity. For example, each row in the Animal table holds data about a specific animal.</a:t>
            </a:r>
            <a:endParaRPr/>
          </a:p>
        </p:txBody>
      </p:sp>
    </p:spTree>
    <p:extLst>
      <p:ext uri="{BB962C8B-B14F-4D97-AF65-F5344CB8AC3E}">
        <p14:creationId xmlns:p14="http://schemas.microsoft.com/office/powerpoint/2010/main" val="2020200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22</a:t>
            </a:fld>
            <a:endParaRPr/>
          </a:p>
        </p:txBody>
      </p:sp>
      <p:sp>
        <p:nvSpPr>
          <p:cNvPr id="347" name="Google Shape;347;p22: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8" name="Google Shape;3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605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3: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Database Management Systems</a:t>
            </a:r>
            <a:endParaRPr/>
          </a:p>
        </p:txBody>
      </p:sp>
      <p:sp>
        <p:nvSpPr>
          <p:cNvPr id="355" name="Google Shape;355;p2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23</a:t>
            </a:fld>
            <a:endParaRPr/>
          </a:p>
        </p:txBody>
      </p:sp>
      <p:sp>
        <p:nvSpPr>
          <p:cNvPr id="356" name="Google Shape;35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7" name="Google Shape;3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567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Database Management Systems</a:t>
            </a:r>
            <a:endParaRPr/>
          </a:p>
        </p:txBody>
      </p:sp>
      <p:sp>
        <p:nvSpPr>
          <p:cNvPr id="363" name="Google Shape;363;p2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24</a:t>
            </a:fld>
            <a:endParaRPr/>
          </a:p>
        </p:txBody>
      </p:sp>
      <p:sp>
        <p:nvSpPr>
          <p:cNvPr id="364" name="Google Shape;36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65" name="Google Shape;36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00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5: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a:solidFill>
                  <a:srgbClr val="000000"/>
                </a:solidFill>
                <a:latin typeface="Calibri"/>
                <a:ea typeface="Calibri"/>
                <a:cs typeface="Calibri"/>
                <a:sym typeface="Calibri"/>
              </a:rPr>
              <a:t>Database Management Systems</a:t>
            </a:r>
            <a:endParaRPr/>
          </a:p>
        </p:txBody>
      </p:sp>
      <p:sp>
        <p:nvSpPr>
          <p:cNvPr id="371" name="Google Shape;371;p2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25</a:t>
            </a:fld>
            <a:endParaRPr/>
          </a:p>
        </p:txBody>
      </p:sp>
      <p:sp>
        <p:nvSpPr>
          <p:cNvPr id="372" name="Google Shape;37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73" name="Google Shape;37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325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324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420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28</a:t>
            </a:fld>
            <a:endParaRPr/>
          </a:p>
        </p:txBody>
      </p:sp>
      <p:sp>
        <p:nvSpPr>
          <p:cNvPr id="409" name="Google Shape;409;p28: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10" name="Google Shape;41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Commercial DBMS vendors. These are the leading DBMS products that you are likely to encounter. Many older systems exist, and dozens of smaller vendors provide complete systems and other tools.</a:t>
            </a:r>
            <a:endParaRPr/>
          </a:p>
        </p:txBody>
      </p:sp>
    </p:spTree>
    <p:extLst>
      <p:ext uri="{BB962C8B-B14F-4D97-AF65-F5344CB8AC3E}">
        <p14:creationId xmlns:p14="http://schemas.microsoft.com/office/powerpoint/2010/main" val="337234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916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4150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780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22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811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2282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918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520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452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615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65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39</a:t>
            </a:fld>
            <a:endParaRPr/>
          </a:p>
        </p:txBody>
      </p:sp>
      <p:sp>
        <p:nvSpPr>
          <p:cNvPr id="486" name="Google Shape;486;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605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4</a:t>
            </a:fld>
            <a:endParaRPr/>
          </a:p>
        </p:txBody>
      </p:sp>
      <p:sp>
        <p:nvSpPr>
          <p:cNvPr id="132" name="Google Shape;132;p4: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3" name="Google Shape;13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805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4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40</a:t>
            </a:fld>
            <a:endParaRPr/>
          </a:p>
        </p:txBody>
      </p:sp>
      <p:sp>
        <p:nvSpPr>
          <p:cNvPr id="493" name="Google Shape;493;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44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921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91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257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44</a:t>
            </a:fld>
            <a:endParaRPr/>
          </a:p>
        </p:txBody>
      </p:sp>
      <p:sp>
        <p:nvSpPr>
          <p:cNvPr id="533" name="Google Shape;533;p44: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34" name="Google Shape;53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Application development with a DBMS. Developers and administrators define the database in the form of tables. They then create forms and reports on the application server. Users run the application and enter data or make choices.</a:t>
            </a:r>
            <a:endParaRPr/>
          </a:p>
        </p:txBody>
      </p:sp>
    </p:spTree>
    <p:extLst>
      <p:ext uri="{BB962C8B-B14F-4D97-AF65-F5344CB8AC3E}">
        <p14:creationId xmlns:p14="http://schemas.microsoft.com/office/powerpoint/2010/main" val="921182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4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45</a:t>
            </a:fld>
            <a:endParaRPr/>
          </a:p>
        </p:txBody>
      </p:sp>
      <p:sp>
        <p:nvSpPr>
          <p:cNvPr id="559" name="Google Shape;559;p45: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60" name="Google Shape;560;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Web databases. Developers build forms and reports that are stored on a central server. Users access the data and display reports using a standard Web browser. </a:t>
            </a:r>
            <a:endParaRPr/>
          </a:p>
        </p:txBody>
      </p:sp>
    </p:spTree>
    <p:extLst>
      <p:ext uri="{BB962C8B-B14F-4D97-AF65-F5344CB8AC3E}">
        <p14:creationId xmlns:p14="http://schemas.microsoft.com/office/powerpoint/2010/main" val="3654768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4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46</a:t>
            </a:fld>
            <a:endParaRPr/>
          </a:p>
        </p:txBody>
      </p:sp>
      <p:sp>
        <p:nvSpPr>
          <p:cNvPr id="578" name="Google Shape;578;p46: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79" name="Google Shape;579;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Creating business applications. A DBMS can save you hundreds of hours of work in building applications. However, you must design your database correctly and use SQL to do the heavy work. </a:t>
            </a:r>
            <a:endParaRPr/>
          </a:p>
        </p:txBody>
      </p:sp>
    </p:spTree>
    <p:extLst>
      <p:ext uri="{BB962C8B-B14F-4D97-AF65-F5344CB8AC3E}">
        <p14:creationId xmlns:p14="http://schemas.microsoft.com/office/powerpoint/2010/main" val="1282417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a:solidFill>
                  <a:srgbClr val="000000"/>
                </a:solidFill>
                <a:latin typeface="Arial"/>
                <a:ea typeface="Arial"/>
                <a:cs typeface="Arial"/>
                <a:sym typeface="Arial"/>
              </a:rPr>
              <a:t>47</a:t>
            </a:fld>
            <a:endParaRPr/>
          </a:p>
        </p:txBody>
      </p:sp>
      <p:sp>
        <p:nvSpPr>
          <p:cNvPr id="718" name="Google Shape;718;p47:notes"/>
          <p:cNvSpPr>
            <a:spLocks noGrp="1" noRot="1" noChangeAspect="1"/>
          </p:cNvSpPr>
          <p:nvPr>
            <p:ph type="sldImg" idx="2"/>
          </p:nvPr>
        </p:nvSpPr>
        <p:spPr>
          <a:xfrm>
            <a:off x="1150938" y="692150"/>
            <a:ext cx="4556125" cy="341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719" name="Google Shape;719;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Steps in database design. The business rules and data are used to define database tables. Forms are used to enter new data. The database system retrieves data to answer queries and produce reports. Users see only the application in terms of forms and reports.</a:t>
            </a:r>
            <a:endParaRPr/>
          </a:p>
        </p:txBody>
      </p:sp>
    </p:spTree>
    <p:extLst>
      <p:ext uri="{BB962C8B-B14F-4D97-AF65-F5344CB8AC3E}">
        <p14:creationId xmlns:p14="http://schemas.microsoft.com/office/powerpoint/2010/main" val="1627799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498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15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1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HACD.1: Introduction to Relational Databases</a:t>
            </a:r>
            <a:endParaRPr/>
          </a:p>
        </p:txBody>
      </p:sp>
      <p:sp>
        <p:nvSpPr>
          <p:cNvPr id="158" name="Google Shape;158;p8:notes"/>
          <p:cNvSpPr txBox="1"/>
          <p:nvPr/>
        </p:nvSpPr>
        <p:spPr>
          <a:xfrm>
            <a:off x="3884612"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a:t>
            </a:r>
            <a:endParaRPr/>
          </a:p>
        </p:txBody>
      </p:sp>
      <p:sp>
        <p:nvSpPr>
          <p:cNvPr id="159" name="Google Shape;159;p8: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CS252: Fundamentals of Relational Databases</a:t>
            </a:r>
            <a:endParaRPr/>
          </a:p>
        </p:txBody>
      </p:sp>
      <p:sp>
        <p:nvSpPr>
          <p:cNvPr id="160" name="Google Shape;160;p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a:p>
        </p:txBody>
      </p:sp>
      <p:sp>
        <p:nvSpPr>
          <p:cNvPr id="161" name="Google Shape;16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899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txBox="1"/>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HACD.1: Introduction to Relational Databases</a:t>
            </a:r>
            <a:endParaRPr/>
          </a:p>
        </p:txBody>
      </p:sp>
      <p:sp>
        <p:nvSpPr>
          <p:cNvPr id="171" name="Google Shape;171;p9:notes"/>
          <p:cNvSpPr txBox="1"/>
          <p:nvPr/>
        </p:nvSpPr>
        <p:spPr>
          <a:xfrm>
            <a:off x="3884612"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a:t>
            </a:r>
            <a:endParaRPr/>
          </a:p>
        </p:txBody>
      </p:sp>
      <p:sp>
        <p:nvSpPr>
          <p:cNvPr id="172" name="Google Shape;172;p9:notes"/>
          <p:cNvSpPr txBox="1"/>
          <p:nvPr/>
        </p:nvSpPr>
        <p:spPr>
          <a:xfrm>
            <a:off x="0" y="8685212"/>
            <a:ext cx="29718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CS252: Fundamentals of Relational Databases</a:t>
            </a:r>
            <a:endParaRPr/>
          </a:p>
        </p:txBody>
      </p:sp>
      <p:sp>
        <p:nvSpPr>
          <p:cNvPr id="173" name="Google Shape;173;p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a:p>
        </p:txBody>
      </p:sp>
      <p:sp>
        <p:nvSpPr>
          <p:cNvPr id="174" name="Google Shape;17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589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1" name="Google Shape;71;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2" name="Google Shape;72;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3" name="Google Shape;73;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4" name="Google Shape;74;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293813" y="1524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2" name="Google Shape;92;p14"/>
          <p:cNvSpPr txBox="1">
            <a:spLocks noGrp="1"/>
          </p:cNvSpPr>
          <p:nvPr>
            <p:ph type="dt" idx="10"/>
          </p:nvPr>
        </p:nvSpPr>
        <p:spPr>
          <a:xfrm>
            <a:off x="1295400" y="6248400"/>
            <a:ext cx="19050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4"/>
          <p:cNvSpPr txBox="1">
            <a:spLocks noGrp="1"/>
          </p:cNvSpPr>
          <p:nvPr>
            <p:ph type="ftr" idx="11"/>
          </p:nvPr>
        </p:nvSpPr>
        <p:spPr>
          <a:xfrm>
            <a:off x="3733800" y="6248400"/>
            <a:ext cx="28956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293813" y="152400"/>
            <a:ext cx="77724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3" name="Google Shape;103;p16"/>
          <p:cNvSpPr txBox="1">
            <a:spLocks noGrp="1"/>
          </p:cNvSpPr>
          <p:nvPr>
            <p:ph type="body" idx="1"/>
          </p:nvPr>
        </p:nvSpPr>
        <p:spPr>
          <a:xfrm>
            <a:off x="1295400" y="1447800"/>
            <a:ext cx="3810000" cy="220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16"/>
          <p:cNvSpPr txBox="1">
            <a:spLocks noGrp="1"/>
          </p:cNvSpPr>
          <p:nvPr>
            <p:ph type="body" idx="2"/>
          </p:nvPr>
        </p:nvSpPr>
        <p:spPr>
          <a:xfrm>
            <a:off x="5257800" y="1447800"/>
            <a:ext cx="3810000" cy="220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6"/>
          <p:cNvSpPr txBox="1">
            <a:spLocks noGrp="1"/>
          </p:cNvSpPr>
          <p:nvPr>
            <p:ph type="body" idx="3"/>
          </p:nvPr>
        </p:nvSpPr>
        <p:spPr>
          <a:xfrm>
            <a:off x="1295400" y="3810000"/>
            <a:ext cx="3810000" cy="220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6"/>
          <p:cNvSpPr txBox="1">
            <a:spLocks noGrp="1"/>
          </p:cNvSpPr>
          <p:nvPr>
            <p:ph type="body" idx="4"/>
          </p:nvPr>
        </p:nvSpPr>
        <p:spPr>
          <a:xfrm>
            <a:off x="5257800" y="3810000"/>
            <a:ext cx="3810000" cy="220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7" name="Google Shape;107;p16"/>
          <p:cNvSpPr txBox="1">
            <a:spLocks noGrp="1"/>
          </p:cNvSpPr>
          <p:nvPr>
            <p:ph type="dt" idx="10"/>
          </p:nvPr>
        </p:nvSpPr>
        <p:spPr>
          <a:xfrm>
            <a:off x="1295400" y="6248400"/>
            <a:ext cx="19050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6"/>
          <p:cNvSpPr txBox="1">
            <a:spLocks noGrp="1"/>
          </p:cNvSpPr>
          <p:nvPr>
            <p:ph type="ftr" idx="11"/>
          </p:nvPr>
        </p:nvSpPr>
        <p:spPr>
          <a:xfrm>
            <a:off x="3733800" y="6248400"/>
            <a:ext cx="2895600" cy="457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6"/>
          <p:cNvSpPr txBox="1">
            <a:spLocks noGrp="1"/>
          </p:cNvSpPr>
          <p:nvPr>
            <p:ph type="sldNum" idx="12"/>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a:spLocks noGrp="1"/>
          </p:cNvSpPr>
          <p:nvPr>
            <p:ph type="pic" idx="2"/>
          </p:nvPr>
        </p:nvSpPr>
        <p:spPr>
          <a:xfrm>
            <a:off x="1792288" y="612775"/>
            <a:ext cx="5486400" cy="4114800"/>
          </a:xfrm>
          <a:prstGeom prst="rect">
            <a:avLst/>
          </a:prstGeom>
          <a:noFill/>
          <a:ln>
            <a:noFill/>
          </a:ln>
        </p:spPr>
      </p:sp>
      <p:sp>
        <p:nvSpPr>
          <p:cNvPr id="54" name="Google Shape;54;p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
        <p:nvSpPr>
          <p:cNvPr id="66" name="Google Shape;6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1295400" y="6248400"/>
            <a:ext cx="19050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3733800" y="6248400"/>
            <a:ext cx="28956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7" name="Google Shape;97;p1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8" name="Google Shape;98;p15"/>
          <p:cNvSpPr txBox="1">
            <a:spLocks noGrp="1"/>
          </p:cNvSpPr>
          <p:nvPr>
            <p:ph type="dt" idx="10"/>
          </p:nvPr>
        </p:nvSpPr>
        <p:spPr>
          <a:xfrm>
            <a:off x="1295400" y="6248400"/>
            <a:ext cx="19050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15"/>
          <p:cNvSpPr txBox="1">
            <a:spLocks noGrp="1"/>
          </p:cNvSpPr>
          <p:nvPr>
            <p:ph type="ftr" idx="11"/>
          </p:nvPr>
        </p:nvSpPr>
        <p:spPr>
          <a:xfrm>
            <a:off x="3733800" y="6248400"/>
            <a:ext cx="2895600" cy="457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0" name="Google Shape;100;p15"/>
          <p:cNvSpPr txBox="1">
            <a:spLocks noGrp="1"/>
          </p:cNvSpPr>
          <p:nvPr>
            <p:ph type="sldNum" idx="12"/>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jpg"/></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2.jpg"/><Relationship Id="rId4" Type="http://schemas.openxmlformats.org/officeDocument/2006/relationships/image" Target="../media/image31.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26.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a:t>
            </a:fld>
            <a:endParaRPr/>
          </a:p>
        </p:txBody>
      </p:sp>
      <p:sp>
        <p:nvSpPr>
          <p:cNvPr id="115" name="Google Shape;115;p17"/>
          <p:cNvSpPr txBox="1">
            <a:spLocks noGrp="1"/>
          </p:cNvSpPr>
          <p:nvPr>
            <p:ph type="ctrTitle"/>
          </p:nvPr>
        </p:nvSpPr>
        <p:spPr>
          <a:xfrm>
            <a:off x="685800" y="1066800"/>
            <a:ext cx="8305800" cy="1828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chemeClr val="dk1"/>
                </a:solidFill>
                <a:latin typeface="Calibri"/>
                <a:ea typeface="Calibri"/>
                <a:cs typeface="Calibri"/>
                <a:sym typeface="Calibri"/>
              </a:rPr>
              <a:t>Relational Database Management Systems - Intro</a:t>
            </a:r>
            <a:endParaRPr/>
          </a:p>
        </p:txBody>
      </p:sp>
      <p:sp>
        <p:nvSpPr>
          <p:cNvPr id="116" name="Google Shape;116;p17"/>
          <p:cNvSpPr txBox="1"/>
          <p:nvPr/>
        </p:nvSpPr>
        <p:spPr>
          <a:xfrm>
            <a:off x="4700587" y="5181600"/>
            <a:ext cx="4267200" cy="609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898989"/>
              </a:buClr>
              <a:buSzPts val="2800"/>
              <a:buFont typeface="Calibri"/>
              <a:buNone/>
            </a:pPr>
            <a:r>
              <a:rPr lang="en-US" sz="2800" b="0" i="0" u="none" strike="noStrike" cap="none">
                <a:solidFill>
                  <a:srgbClr val="898989"/>
                </a:solidFill>
                <a:latin typeface="Calibri"/>
                <a:ea typeface="Calibri"/>
                <a:cs typeface="Calibri"/>
                <a:sym typeface="Calibri"/>
              </a:rPr>
              <a:t>Dr Ilayaraja N</a:t>
            </a:r>
            <a:endParaRPr/>
          </a:p>
        </p:txBody>
      </p:sp>
      <p:pic>
        <p:nvPicPr>
          <p:cNvPr id="117" name="Google Shape;117;p17"/>
          <p:cNvPicPr preferRelativeResize="0"/>
          <p:nvPr/>
        </p:nvPicPr>
        <p:blipFill rotWithShape="1">
          <a:blip r:embed="rId3">
            <a:alphaModFix/>
          </a:blip>
          <a:srcRect/>
          <a:stretch/>
        </p:blipFill>
        <p:spPr>
          <a:xfrm>
            <a:off x="2528887" y="2743200"/>
            <a:ext cx="4343400" cy="18621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10</a:t>
            </a:fld>
            <a:endParaRPr/>
          </a:p>
        </p:txBody>
      </p:sp>
      <p:sp>
        <p:nvSpPr>
          <p:cNvPr id="192" name="Google Shape;192;p26"/>
          <p:cNvSpPr txBox="1">
            <a:spLocks noGrp="1"/>
          </p:cNvSpPr>
          <p:nvPr>
            <p:ph type="title"/>
          </p:nvPr>
        </p:nvSpPr>
        <p:spPr>
          <a:xfrm>
            <a:off x="685800" y="304800"/>
            <a:ext cx="7772400" cy="914400"/>
          </a:xfrm>
          <a:prstGeom prst="rect">
            <a:avLst/>
          </a:prstGeom>
          <a:noFill/>
          <a:ln w="9525" cap="flat" cmpd="sng">
            <a:solidFill>
              <a:schemeClr val="dk1"/>
            </a:solidFill>
            <a:prstDash val="solid"/>
            <a:miter lim="524288"/>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“Collection of Data Values”</a:t>
            </a:r>
            <a:endParaRPr/>
          </a:p>
        </p:txBody>
      </p:sp>
      <p:graphicFrame>
        <p:nvGraphicFramePr>
          <p:cNvPr id="193" name="Google Shape;193;p26"/>
          <p:cNvGraphicFramePr/>
          <p:nvPr/>
        </p:nvGraphicFramePr>
        <p:xfrm>
          <a:off x="838200" y="1905000"/>
          <a:ext cx="3000000" cy="3000000"/>
        </p:xfrm>
        <a:graphic>
          <a:graphicData uri="http://schemas.openxmlformats.org/drawingml/2006/table">
            <a:tbl>
              <a:tblPr>
                <a:noFill/>
                <a:tableStyleId>{C437A782-E90C-432F-9904-3F1D3723B7F1}</a:tableStyleId>
              </a:tblPr>
              <a:tblGrid>
                <a:gridCol w="2514600"/>
                <a:gridCol w="2514600"/>
                <a:gridCol w="2514600"/>
              </a:tblGrid>
              <a:tr h="457200">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StudentId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Name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CourseId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8895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Boris</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Cindy</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S4</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Devinder</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
        <p:nvSpPr>
          <p:cNvPr id="194" name="Google Shape;194;p26"/>
          <p:cNvSpPr txBox="1"/>
          <p:nvPr/>
        </p:nvSpPr>
        <p:spPr>
          <a:xfrm>
            <a:off x="762000" y="4953000"/>
            <a:ext cx="7788275"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0" i="0" u="none" strike="noStrike" cap="none">
                <a:solidFill>
                  <a:schemeClr val="accent2"/>
                </a:solidFill>
                <a:latin typeface="Arial"/>
                <a:ea typeface="Arial"/>
                <a:cs typeface="Arial"/>
                <a:sym typeface="Arial"/>
              </a:rPr>
              <a:t>ENROLMENT</a:t>
            </a:r>
            <a:r>
              <a:rPr lang="en-US" sz="1800" b="0" i="0" u="none" strike="noStrike" cap="none">
                <a:solidFill>
                  <a:schemeClr val="dk1"/>
                </a:solidFill>
                <a:latin typeface="Arial"/>
                <a:ea typeface="Arial"/>
                <a:cs typeface="Arial"/>
                <a:sym typeface="Arial"/>
              </a:rPr>
              <a:t> is a r</a:t>
            </a:r>
            <a:r>
              <a:rPr lang="en-US" sz="1800" b="0" i="1" u="none" strike="noStrike" cap="none">
                <a:solidFill>
                  <a:schemeClr val="dk1"/>
                </a:solidFill>
                <a:latin typeface="Arial"/>
                <a:ea typeface="Arial"/>
                <a:cs typeface="Arial"/>
                <a:sym typeface="Arial"/>
              </a:rPr>
              <a:t>elation</a:t>
            </a:r>
            <a:r>
              <a:rPr lang="en-US" sz="1800" b="0" i="0" u="none" strike="noStrike" cap="none">
                <a:solidFill>
                  <a:schemeClr val="dk1"/>
                </a:solidFill>
                <a:latin typeface="Arial"/>
                <a:ea typeface="Arial"/>
                <a:cs typeface="Arial"/>
                <a:sym typeface="Arial"/>
              </a:rPr>
              <a:t>. If so, it (relation) has been </a:t>
            </a:r>
            <a:r>
              <a:rPr lang="en-US" sz="1800" b="0" i="1" u="none" strike="noStrike" cap="none">
                <a:solidFill>
                  <a:schemeClr val="dk1"/>
                </a:solidFill>
                <a:latin typeface="Arial"/>
                <a:ea typeface="Arial"/>
                <a:cs typeface="Arial"/>
                <a:sym typeface="Arial"/>
              </a:rPr>
              <a:t>updated</a:t>
            </a:r>
            <a:r>
              <a:rPr lang="en-US" sz="1800" b="0" i="0" u="none" strike="noStrike" cap="none">
                <a:solidFill>
                  <a:schemeClr val="dk1"/>
                </a:solidFill>
                <a:latin typeface="Arial"/>
                <a:ea typeface="Arial"/>
                <a:cs typeface="Arial"/>
                <a:sym typeface="Arial"/>
              </a:rPr>
              <a:t> since then (the row for </a:t>
            </a:r>
            <a:r>
              <a:rPr lang="en-US" sz="1800" b="0" i="0" u="none" strike="noStrike" cap="none">
                <a:solidFill>
                  <a:srgbClr val="008000"/>
                </a:solidFill>
                <a:latin typeface="Arial"/>
                <a:ea typeface="Arial"/>
                <a:cs typeface="Arial"/>
                <a:sym typeface="Arial"/>
              </a:rPr>
              <a:t>S4</a:t>
            </a:r>
            <a:r>
              <a:rPr lang="en-US" sz="1800" b="0" i="0" u="none" strike="noStrike" cap="none">
                <a:solidFill>
                  <a:schemeClr val="dk1"/>
                </a:solidFill>
                <a:latin typeface="Arial"/>
                <a:ea typeface="Arial"/>
                <a:cs typeface="Arial"/>
                <a:sym typeface="Arial"/>
              </a:rPr>
              <a:t> has been added).</a:t>
            </a:r>
            <a:endParaRPr/>
          </a:p>
        </p:txBody>
      </p:sp>
      <p:sp>
        <p:nvSpPr>
          <p:cNvPr id="195" name="Google Shape;195;p26"/>
          <p:cNvSpPr txBox="1"/>
          <p:nvPr/>
        </p:nvSpPr>
        <p:spPr>
          <a:xfrm>
            <a:off x="762000" y="1295400"/>
            <a:ext cx="20637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2"/>
              </a:buClr>
              <a:buSzPts val="1800"/>
              <a:buFont typeface="Arial"/>
              <a:buNone/>
            </a:pPr>
            <a:r>
              <a:rPr lang="en-US" sz="1800" b="0" i="0" u="none" strike="noStrike" cap="none">
                <a:solidFill>
                  <a:schemeClr val="accent2"/>
                </a:solidFill>
                <a:latin typeface="Arial"/>
                <a:ea typeface="Arial"/>
                <a:cs typeface="Arial"/>
                <a:sym typeface="Arial"/>
              </a:rPr>
              <a:t>ENROLMENT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11</a:t>
            </a:fld>
            <a:endParaRPr/>
          </a:p>
        </p:txBody>
      </p:sp>
      <p:sp>
        <p:nvSpPr>
          <p:cNvPr id="205" name="Google Shape;205;p27"/>
          <p:cNvSpPr txBox="1">
            <a:spLocks noGrp="1"/>
          </p:cNvSpPr>
          <p:nvPr>
            <p:ph type="title"/>
          </p:nvPr>
        </p:nvSpPr>
        <p:spPr>
          <a:xfrm>
            <a:off x="685800" y="228600"/>
            <a:ext cx="7772400" cy="914400"/>
          </a:xfrm>
          <a:prstGeom prst="rect">
            <a:avLst/>
          </a:prstGeom>
          <a:noFill/>
          <a:ln w="9525" cap="flat" cmpd="sng">
            <a:solidFill>
              <a:schemeClr val="dk1"/>
            </a:solidFill>
            <a:prstDash val="solid"/>
            <a:miter lim="524288"/>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What Is a Relational Database?</a:t>
            </a:r>
            <a:endParaRPr/>
          </a:p>
        </p:txBody>
      </p:sp>
      <p:sp>
        <p:nvSpPr>
          <p:cNvPr id="206" name="Google Shape;206;p27"/>
          <p:cNvSpPr txBox="1"/>
          <p:nvPr/>
        </p:nvSpPr>
        <p:spPr>
          <a:xfrm>
            <a:off x="990600" y="1219200"/>
            <a:ext cx="7010400"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A database whose symbols are organised into a collection of </a:t>
            </a:r>
            <a:r>
              <a:rPr lang="en-US" sz="1800" b="0" i="1" u="none" strike="noStrike" cap="none">
                <a:solidFill>
                  <a:schemeClr val="dk1"/>
                </a:solidFill>
                <a:latin typeface="Arial"/>
                <a:ea typeface="Arial"/>
                <a:cs typeface="Arial"/>
                <a:sym typeface="Arial"/>
              </a:rPr>
              <a:t>relations</a:t>
            </a:r>
            <a:r>
              <a:rPr lang="en-US" sz="1800" b="0" i="0" u="none" strike="noStrike" cap="none">
                <a:solidFill>
                  <a:schemeClr val="dk1"/>
                </a:solidFill>
                <a:latin typeface="Arial"/>
                <a:ea typeface="Arial"/>
                <a:cs typeface="Arial"/>
                <a:sym typeface="Arial"/>
              </a:rPr>
              <a:t>.  Here is a relation, shown in tabular form:</a:t>
            </a:r>
            <a:endParaRPr/>
          </a:p>
        </p:txBody>
      </p:sp>
      <p:sp>
        <p:nvSpPr>
          <p:cNvPr id="207" name="Google Shape;207;p27"/>
          <p:cNvSpPr txBox="1"/>
          <p:nvPr/>
        </p:nvSpPr>
        <p:spPr>
          <a:xfrm>
            <a:off x="914400" y="5410200"/>
            <a:ext cx="74676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Might be the value currently assigned to </a:t>
            </a:r>
            <a:r>
              <a:rPr lang="en-US" sz="1800" b="0" i="0" u="none" strike="noStrike" cap="none">
                <a:solidFill>
                  <a:schemeClr val="accent2"/>
                </a:solidFill>
                <a:latin typeface="Arial"/>
                <a:ea typeface="Arial"/>
                <a:cs typeface="Arial"/>
                <a:sym typeface="Arial"/>
              </a:rPr>
              <a:t>ENROLMENT</a:t>
            </a:r>
            <a:r>
              <a:rPr lang="en-US" sz="1800" b="0" i="0" u="none" strike="noStrike" cap="none">
                <a:solidFill>
                  <a:schemeClr val="dk1"/>
                </a:solidFill>
                <a:latin typeface="Arial"/>
                <a:ea typeface="Arial"/>
                <a:cs typeface="Arial"/>
                <a:sym typeface="Arial"/>
              </a:rPr>
              <a:t>, a </a:t>
            </a:r>
            <a:r>
              <a:rPr lang="en-US" sz="1800" b="0" i="1" u="none" strike="noStrike" cap="none">
                <a:solidFill>
                  <a:schemeClr val="dk1"/>
                </a:solidFill>
                <a:latin typeface="Arial"/>
                <a:ea typeface="Arial"/>
                <a:cs typeface="Arial"/>
                <a:sym typeface="Arial"/>
              </a:rPr>
              <a:t>relation variable</a:t>
            </a:r>
            <a:r>
              <a:rPr lang="en-US" sz="1800" b="0" i="0" u="none" strike="noStrike" cap="none">
                <a:solidFill>
                  <a:schemeClr val="dk1"/>
                </a:solidFill>
                <a:latin typeface="Arial"/>
                <a:ea typeface="Arial"/>
                <a:cs typeface="Arial"/>
                <a:sym typeface="Arial"/>
              </a:rPr>
              <a:t>.</a:t>
            </a:r>
            <a:endParaRPr/>
          </a:p>
        </p:txBody>
      </p:sp>
      <p:graphicFrame>
        <p:nvGraphicFramePr>
          <p:cNvPr id="208" name="Google Shape;208;p27"/>
          <p:cNvGraphicFramePr/>
          <p:nvPr/>
        </p:nvGraphicFramePr>
        <p:xfrm>
          <a:off x="1066800" y="2514600"/>
          <a:ext cx="3000000" cy="3000000"/>
        </p:xfrm>
        <a:graphic>
          <a:graphicData uri="http://schemas.openxmlformats.org/drawingml/2006/table">
            <a:tbl>
              <a:tblPr>
                <a:noFill/>
                <a:tableStyleId>{C437A782-E90C-432F-9904-3F1D3723B7F1}</a:tableStyleId>
              </a:tblPr>
              <a:tblGrid>
                <a:gridCol w="2514600"/>
                <a:gridCol w="2514600"/>
                <a:gridCol w="2514600"/>
              </a:tblGrid>
              <a:tr h="457200">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StudentId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Name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CourseId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8895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Boris</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Cindy</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S4</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Devinder</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12</a:t>
            </a:fld>
            <a:endParaRPr/>
          </a:p>
        </p:txBody>
      </p:sp>
      <p:sp>
        <p:nvSpPr>
          <p:cNvPr id="218" name="Google Shape;218;p28"/>
          <p:cNvSpPr txBox="1">
            <a:spLocks noGrp="1"/>
          </p:cNvSpPr>
          <p:nvPr>
            <p:ph type="title"/>
          </p:nvPr>
        </p:nvSpPr>
        <p:spPr>
          <a:xfrm>
            <a:off x="685800" y="228600"/>
            <a:ext cx="7772400" cy="914400"/>
          </a:xfrm>
          <a:prstGeom prst="rect">
            <a:avLst/>
          </a:prstGeom>
          <a:noFill/>
          <a:ln w="9525" cap="flat" cmpd="sng">
            <a:solidFill>
              <a:schemeClr val="dk1"/>
            </a:solidFill>
            <a:prstDash val="solid"/>
            <a:miter lim="524288"/>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Anatomy of a Relation </a:t>
            </a:r>
            <a:endParaRPr/>
          </a:p>
        </p:txBody>
      </p:sp>
      <p:graphicFrame>
        <p:nvGraphicFramePr>
          <p:cNvPr id="219" name="Google Shape;219;p28"/>
          <p:cNvGraphicFramePr/>
          <p:nvPr/>
        </p:nvGraphicFramePr>
        <p:xfrm>
          <a:off x="838200" y="1371600"/>
          <a:ext cx="3000000" cy="3000000"/>
        </p:xfrm>
        <a:graphic>
          <a:graphicData uri="http://schemas.openxmlformats.org/drawingml/2006/table">
            <a:tbl>
              <a:tblPr>
                <a:noFill/>
                <a:tableStyleId>{C437A782-E90C-432F-9904-3F1D3723B7F1}</a:tableStyleId>
              </a:tblPr>
              <a:tblGrid>
                <a:gridCol w="2514600"/>
                <a:gridCol w="2514600"/>
                <a:gridCol w="2514600"/>
              </a:tblGrid>
              <a:tr h="457200">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StudentId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Name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CourseId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cxnSp>
        <p:nvCxnSpPr>
          <p:cNvPr id="220" name="Google Shape;220;p28"/>
          <p:cNvCxnSpPr/>
          <p:nvPr/>
        </p:nvCxnSpPr>
        <p:spPr>
          <a:xfrm rot="10800000" flipH="1">
            <a:off x="1219200" y="1752600"/>
            <a:ext cx="304800" cy="990600"/>
          </a:xfrm>
          <a:prstGeom prst="straightConnector1">
            <a:avLst/>
          </a:prstGeom>
          <a:noFill/>
          <a:ln w="9525" cap="flat" cmpd="sng">
            <a:solidFill>
              <a:schemeClr val="dk1"/>
            </a:solidFill>
            <a:prstDash val="solid"/>
            <a:miter lim="800000"/>
            <a:headEnd type="none" w="med" len="med"/>
            <a:tailEnd type="triangle" w="med" len="med"/>
          </a:ln>
        </p:spPr>
      </p:cxnSp>
      <p:sp>
        <p:nvSpPr>
          <p:cNvPr id="221" name="Google Shape;221;p28"/>
          <p:cNvSpPr txBox="1"/>
          <p:nvPr/>
        </p:nvSpPr>
        <p:spPr>
          <a:xfrm>
            <a:off x="746125" y="2757487"/>
            <a:ext cx="167005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1" u="none" strike="noStrike" cap="none">
                <a:solidFill>
                  <a:schemeClr val="dk1"/>
                </a:solidFill>
                <a:latin typeface="Arial"/>
                <a:ea typeface="Arial"/>
                <a:cs typeface="Arial"/>
                <a:sym typeface="Arial"/>
              </a:rPr>
              <a:t>attribute name</a:t>
            </a:r>
            <a:endParaRPr/>
          </a:p>
        </p:txBody>
      </p:sp>
      <p:cxnSp>
        <p:nvCxnSpPr>
          <p:cNvPr id="222" name="Google Shape;222;p28"/>
          <p:cNvCxnSpPr/>
          <p:nvPr/>
        </p:nvCxnSpPr>
        <p:spPr>
          <a:xfrm rot="10800000">
            <a:off x="2209800" y="2133600"/>
            <a:ext cx="685800" cy="762000"/>
          </a:xfrm>
          <a:prstGeom prst="straightConnector1">
            <a:avLst/>
          </a:prstGeom>
          <a:noFill/>
          <a:ln w="9525" cap="flat" cmpd="sng">
            <a:solidFill>
              <a:schemeClr val="dk1"/>
            </a:solidFill>
            <a:prstDash val="solid"/>
            <a:miter lim="800000"/>
            <a:headEnd type="none" w="med" len="med"/>
            <a:tailEnd type="triangle" w="med" len="med"/>
          </a:ln>
        </p:spPr>
      </p:cxnSp>
      <p:sp>
        <p:nvSpPr>
          <p:cNvPr id="223" name="Google Shape;223;p28"/>
          <p:cNvSpPr txBox="1"/>
          <p:nvPr/>
        </p:nvSpPr>
        <p:spPr>
          <a:xfrm>
            <a:off x="2879725" y="2757487"/>
            <a:ext cx="17668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1" u="none" strike="noStrike" cap="none">
                <a:solidFill>
                  <a:schemeClr val="dk1"/>
                </a:solidFill>
                <a:latin typeface="Arial"/>
                <a:ea typeface="Arial"/>
                <a:cs typeface="Arial"/>
                <a:sym typeface="Arial"/>
              </a:rPr>
              <a:t>attribute values</a:t>
            </a:r>
            <a:endParaRPr/>
          </a:p>
        </p:txBody>
      </p:sp>
      <p:cxnSp>
        <p:nvCxnSpPr>
          <p:cNvPr id="224" name="Google Shape;224;p28"/>
          <p:cNvCxnSpPr/>
          <p:nvPr/>
        </p:nvCxnSpPr>
        <p:spPr>
          <a:xfrm rot="10800000">
            <a:off x="8382000" y="2057400"/>
            <a:ext cx="2286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225" name="Google Shape;225;p28"/>
          <p:cNvCxnSpPr/>
          <p:nvPr/>
        </p:nvCxnSpPr>
        <p:spPr>
          <a:xfrm flipH="1">
            <a:off x="8382000" y="2057400"/>
            <a:ext cx="228600" cy="1066800"/>
          </a:xfrm>
          <a:prstGeom prst="straightConnector1">
            <a:avLst/>
          </a:prstGeom>
          <a:noFill/>
          <a:ln w="9525" cap="flat" cmpd="sng">
            <a:solidFill>
              <a:schemeClr val="dk1"/>
            </a:solidFill>
            <a:prstDash val="solid"/>
            <a:miter lim="800000"/>
            <a:headEnd type="none" w="med" len="med"/>
            <a:tailEnd type="none" w="med" len="med"/>
          </a:ln>
        </p:spPr>
      </p:cxnSp>
      <p:sp>
        <p:nvSpPr>
          <p:cNvPr id="226" name="Google Shape;226;p28"/>
          <p:cNvSpPr txBox="1"/>
          <p:nvPr/>
        </p:nvSpPr>
        <p:spPr>
          <a:xfrm>
            <a:off x="6400800" y="2819400"/>
            <a:ext cx="2209800" cy="2835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n</a:t>
            </a:r>
            <a:r>
              <a:rPr lang="en-US" sz="2000" b="0" i="1" u="none" strike="noStrike" cap="none">
                <a:solidFill>
                  <a:schemeClr val="dk1"/>
                </a:solidFill>
                <a:latin typeface="Arial"/>
                <a:ea typeface="Arial"/>
                <a:cs typeface="Arial"/>
                <a:sym typeface="Arial"/>
              </a:rPr>
              <a:t>-tuple</a:t>
            </a:r>
            <a:r>
              <a:rPr lang="en-US" sz="2000" b="0" i="0" u="none" strike="noStrike" cap="none">
                <a:solidFill>
                  <a:schemeClr val="dk1"/>
                </a:solidFill>
                <a:latin typeface="Arial"/>
                <a:ea typeface="Arial"/>
                <a:cs typeface="Arial"/>
                <a:sym typeface="Arial"/>
              </a:rPr>
              <a:t>, or </a:t>
            </a:r>
            <a:r>
              <a:rPr lang="en-US" sz="2000" b="0" i="1" u="none" strike="noStrike" cap="none">
                <a:solidFill>
                  <a:schemeClr val="dk1"/>
                </a:solidFill>
                <a:latin typeface="Arial"/>
                <a:ea typeface="Arial"/>
                <a:cs typeface="Arial"/>
                <a:sym typeface="Arial"/>
              </a:rPr>
              <a:t>tuple</a:t>
            </a:r>
            <a:r>
              <a:rPr lang="en-US" sz="2000" b="0" i="0" u="none" strike="noStrike" cap="none">
                <a:solidFill>
                  <a:schemeClr val="dk1"/>
                </a:solidFill>
                <a:latin typeface="Arial"/>
                <a:ea typeface="Arial"/>
                <a:cs typeface="Arial"/>
                <a:sym typeface="Arial"/>
              </a:rPr>
              <a:t>.</a:t>
            </a:r>
            <a:br>
              <a:rPr lang="en-US" sz="2000" b="0" i="0" u="none" strike="noStrike" cap="none">
                <a:solidFill>
                  <a:schemeClr val="dk1"/>
                </a:solidFill>
                <a:latin typeface="Arial"/>
                <a:ea typeface="Arial"/>
                <a:cs typeface="Arial"/>
                <a:sym typeface="Arial"/>
              </a:rPr>
            </a:br>
            <a:r>
              <a:rPr lang="en-US" sz="2000" b="0" i="0" u="none" strike="noStrike" cap="none">
                <a:solidFill>
                  <a:schemeClr val="dk1"/>
                </a:solidFill>
                <a:latin typeface="Arial"/>
                <a:ea typeface="Arial"/>
                <a:cs typeface="Arial"/>
                <a:sym typeface="Arial"/>
              </a:rPr>
              <a:t>This is a 3-tuple.</a:t>
            </a:r>
            <a:br>
              <a:rPr lang="en-US" sz="2000" b="0" i="0" u="none" strike="noStrike" cap="none">
                <a:solidFill>
                  <a:schemeClr val="dk1"/>
                </a:solidFill>
                <a:latin typeface="Arial"/>
                <a:ea typeface="Arial"/>
                <a:cs typeface="Arial"/>
                <a:sym typeface="Arial"/>
              </a:rPr>
            </a:br>
            <a:r>
              <a:rPr lang="en-US" sz="2000" b="0" i="0" u="none" strike="noStrike" cap="none">
                <a:solidFill>
                  <a:schemeClr val="dk1"/>
                </a:solidFill>
                <a:latin typeface="Arial"/>
                <a:ea typeface="Arial"/>
                <a:cs typeface="Arial"/>
                <a:sym typeface="Arial"/>
              </a:rPr>
              <a:t>The tuples constitute the </a:t>
            </a:r>
            <a:r>
              <a:rPr lang="en-US" sz="2000" b="0" i="1" u="none" strike="noStrike" cap="none">
                <a:solidFill>
                  <a:schemeClr val="dk1"/>
                </a:solidFill>
                <a:latin typeface="Arial"/>
                <a:ea typeface="Arial"/>
                <a:cs typeface="Arial"/>
                <a:sym typeface="Arial"/>
              </a:rPr>
              <a:t>body </a:t>
            </a:r>
            <a:r>
              <a:rPr lang="en-US" sz="2000" b="0" i="0" u="none" strike="noStrike" cap="none">
                <a:solidFill>
                  <a:schemeClr val="dk1"/>
                </a:solidFill>
                <a:latin typeface="Arial"/>
                <a:ea typeface="Arial"/>
                <a:cs typeface="Arial"/>
                <a:sym typeface="Arial"/>
              </a:rPr>
              <a:t>of the relation.</a:t>
            </a:r>
            <a:br>
              <a:rPr lang="en-US" sz="2000" b="0" i="0" u="none" strike="noStrike" cap="none">
                <a:solidFill>
                  <a:schemeClr val="dk1"/>
                </a:solidFill>
                <a:latin typeface="Arial"/>
                <a:ea typeface="Arial"/>
                <a:cs typeface="Arial"/>
                <a:sym typeface="Arial"/>
              </a:rPr>
            </a:br>
            <a:r>
              <a:rPr lang="en-US" sz="2000" b="0" i="0" u="none" strike="noStrike" cap="none">
                <a:solidFill>
                  <a:schemeClr val="dk1"/>
                </a:solidFill>
                <a:latin typeface="Arial"/>
                <a:ea typeface="Arial"/>
                <a:cs typeface="Arial"/>
                <a:sym typeface="Arial"/>
              </a:rPr>
              <a:t>The number of tuples in the body is the </a:t>
            </a:r>
            <a:r>
              <a:rPr lang="en-US" sz="2000" b="0" i="1" u="none" strike="noStrike" cap="none">
                <a:solidFill>
                  <a:schemeClr val="dk1"/>
                </a:solidFill>
                <a:latin typeface="Arial"/>
                <a:ea typeface="Arial"/>
                <a:cs typeface="Arial"/>
                <a:sym typeface="Arial"/>
              </a:rPr>
              <a:t>cardinality</a:t>
            </a:r>
            <a:r>
              <a:rPr lang="en-US" sz="2000" b="0" i="0" u="none" strike="noStrike" cap="none">
                <a:solidFill>
                  <a:schemeClr val="dk1"/>
                </a:solidFill>
                <a:latin typeface="Arial"/>
                <a:ea typeface="Arial"/>
                <a:cs typeface="Arial"/>
                <a:sym typeface="Arial"/>
              </a:rPr>
              <a:t> of the relation.</a:t>
            </a:r>
            <a:endParaRPr/>
          </a:p>
        </p:txBody>
      </p:sp>
      <p:cxnSp>
        <p:nvCxnSpPr>
          <p:cNvPr id="227" name="Google Shape;227;p28"/>
          <p:cNvCxnSpPr/>
          <p:nvPr/>
        </p:nvCxnSpPr>
        <p:spPr>
          <a:xfrm>
            <a:off x="457200" y="1600200"/>
            <a:ext cx="381000" cy="0"/>
          </a:xfrm>
          <a:prstGeom prst="straightConnector1">
            <a:avLst/>
          </a:prstGeom>
          <a:noFill/>
          <a:ln w="9525" cap="flat" cmpd="sng">
            <a:solidFill>
              <a:schemeClr val="dk1"/>
            </a:solidFill>
            <a:prstDash val="solid"/>
            <a:miter lim="800000"/>
            <a:headEnd type="none" w="med" len="med"/>
            <a:tailEnd type="triangle" w="med" len="med"/>
          </a:ln>
        </p:spPr>
      </p:cxnSp>
      <p:cxnSp>
        <p:nvCxnSpPr>
          <p:cNvPr id="228" name="Google Shape;228;p28"/>
          <p:cNvCxnSpPr/>
          <p:nvPr/>
        </p:nvCxnSpPr>
        <p:spPr>
          <a:xfrm>
            <a:off x="457200" y="1600200"/>
            <a:ext cx="0" cy="2895600"/>
          </a:xfrm>
          <a:prstGeom prst="straightConnector1">
            <a:avLst/>
          </a:prstGeom>
          <a:noFill/>
          <a:ln w="9525" cap="flat" cmpd="sng">
            <a:solidFill>
              <a:schemeClr val="dk1"/>
            </a:solidFill>
            <a:prstDash val="solid"/>
            <a:miter lim="800000"/>
            <a:headEnd type="none" w="med" len="med"/>
            <a:tailEnd type="none" w="med" len="med"/>
          </a:ln>
        </p:spPr>
      </p:cxnSp>
      <p:sp>
        <p:nvSpPr>
          <p:cNvPr id="229" name="Google Shape;229;p28"/>
          <p:cNvSpPr txBox="1"/>
          <p:nvPr/>
        </p:nvSpPr>
        <p:spPr>
          <a:xfrm>
            <a:off x="533400" y="4343400"/>
            <a:ext cx="4740275" cy="10064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1" u="none" strike="noStrike" cap="none">
                <a:solidFill>
                  <a:schemeClr val="dk1"/>
                </a:solidFill>
                <a:latin typeface="Arial"/>
                <a:ea typeface="Arial"/>
                <a:cs typeface="Arial"/>
                <a:sym typeface="Arial"/>
              </a:rPr>
              <a:t>Heading </a:t>
            </a:r>
            <a:r>
              <a:rPr lang="en-US" sz="2000" b="0" i="0" u="none" strike="noStrike" cap="none">
                <a:solidFill>
                  <a:schemeClr val="dk1"/>
                </a:solidFill>
                <a:latin typeface="Arial"/>
                <a:ea typeface="Arial"/>
                <a:cs typeface="Arial"/>
                <a:sym typeface="Arial"/>
              </a:rPr>
              <a:t>(a set of attributes)</a:t>
            </a:r>
            <a:br>
              <a:rPr lang="en-US" sz="2000" b="0" i="0" u="none" strike="noStrike" cap="none">
                <a:solidFill>
                  <a:schemeClr val="dk1"/>
                </a:solidFill>
                <a:latin typeface="Arial"/>
                <a:ea typeface="Arial"/>
                <a:cs typeface="Arial"/>
                <a:sym typeface="Arial"/>
              </a:rPr>
            </a:br>
            <a:r>
              <a:rPr lang="en-US" sz="2000" b="0" i="0" u="none" strike="noStrike" cap="none">
                <a:solidFill>
                  <a:schemeClr val="dk1"/>
                </a:solidFill>
                <a:latin typeface="Arial"/>
                <a:ea typeface="Arial"/>
                <a:cs typeface="Arial"/>
                <a:sym typeface="Arial"/>
              </a:rPr>
              <a:t>The </a:t>
            </a:r>
            <a:r>
              <a:rPr lang="en-US" sz="2000" b="0" i="1" u="none" strike="noStrike" cap="none">
                <a:solidFill>
                  <a:schemeClr val="dk1"/>
                </a:solidFill>
                <a:latin typeface="Arial"/>
                <a:ea typeface="Arial"/>
                <a:cs typeface="Arial"/>
                <a:sym typeface="Arial"/>
              </a:rPr>
              <a:t>degree</a:t>
            </a:r>
            <a:r>
              <a:rPr lang="en-US" sz="2000" b="0" i="0" u="none" strike="noStrike" cap="none">
                <a:solidFill>
                  <a:schemeClr val="dk1"/>
                </a:solidFill>
                <a:latin typeface="Arial"/>
                <a:ea typeface="Arial"/>
                <a:cs typeface="Arial"/>
                <a:sym typeface="Arial"/>
              </a:rPr>
              <a:t> of this heading is 3,</a:t>
            </a:r>
            <a:endParaRP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which is also the degree of the relation.</a:t>
            </a:r>
            <a:endParaRPr/>
          </a:p>
        </p:txBody>
      </p:sp>
      <p:sp>
        <p:nvSpPr>
          <p:cNvPr id="230" name="Google Shape;230;p28"/>
          <p:cNvSpPr/>
          <p:nvPr/>
        </p:nvSpPr>
        <p:spPr>
          <a:xfrm>
            <a:off x="5791200" y="2576512"/>
            <a:ext cx="2971800" cy="35814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31" name="Google Shape;231;p28"/>
          <p:cNvSpPr/>
          <p:nvPr/>
        </p:nvSpPr>
        <p:spPr>
          <a:xfrm>
            <a:off x="320675" y="3821112"/>
            <a:ext cx="4495800" cy="2043112"/>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32" name="Google Shape;232;p28"/>
          <p:cNvCxnSpPr/>
          <p:nvPr/>
        </p:nvCxnSpPr>
        <p:spPr>
          <a:xfrm rot="10800000" flipH="1">
            <a:off x="4267200" y="2133600"/>
            <a:ext cx="304800" cy="685800"/>
          </a:xfrm>
          <a:prstGeom prst="straightConnector1">
            <a:avLst/>
          </a:prstGeom>
          <a:noFill/>
          <a:ln w="9525" cap="flat" cmpd="sng">
            <a:solidFill>
              <a:schemeClr val="dk1"/>
            </a:solidFill>
            <a:prstDash val="solid"/>
            <a:miter lim="800000"/>
            <a:headEnd type="none" w="med" len="med"/>
            <a:tailEnd type="triangle" w="med" len="med"/>
          </a:ln>
        </p:spPr>
      </p:cxnSp>
      <p:sp>
        <p:nvSpPr>
          <p:cNvPr id="233" name="Google Shape;233;p28"/>
          <p:cNvSpPr/>
          <p:nvPr/>
        </p:nvSpPr>
        <p:spPr>
          <a:xfrm>
            <a:off x="2819400" y="2743200"/>
            <a:ext cx="1828800" cy="4572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234" name="Google Shape;234;p28"/>
          <p:cNvCxnSpPr/>
          <p:nvPr/>
        </p:nvCxnSpPr>
        <p:spPr>
          <a:xfrm rot="10800000" flipH="1">
            <a:off x="4648200" y="2133600"/>
            <a:ext cx="2286000" cy="838200"/>
          </a:xfrm>
          <a:prstGeom prst="straightConnector1">
            <a:avLst/>
          </a:prstGeom>
          <a:noFill/>
          <a:ln w="9525" cap="flat" cmpd="sng">
            <a:solidFill>
              <a:schemeClr val="dk1"/>
            </a:solidFill>
            <a:prstDash val="solid"/>
            <a:miter lim="800000"/>
            <a:headEnd type="none" w="med" len="med"/>
            <a:tailEnd type="triangle" w="med" len="med"/>
          </a:ln>
        </p:spPr>
      </p:cxnSp>
      <p:sp>
        <p:nvSpPr>
          <p:cNvPr id="235" name="Google Shape;235;p28"/>
          <p:cNvSpPr/>
          <p:nvPr/>
        </p:nvSpPr>
        <p:spPr>
          <a:xfrm>
            <a:off x="685800" y="2743200"/>
            <a:ext cx="1828800" cy="4572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228"/>
                                        </p:tgtEl>
                                        <p:attrNameLst>
                                          <p:attrName>style.visibility</p:attrName>
                                        </p:attrNameLst>
                                      </p:cBhvr>
                                      <p:to>
                                        <p:strVal val="visible"/>
                                      </p:to>
                                    </p:set>
                                  </p:childTnLst>
                                </p:cTn>
                              </p:par>
                            </p:childTnLst>
                          </p:cTn>
                        </p:par>
                        <p:par>
                          <p:cTn id="10" fill="hold">
                            <p:stCondLst>
                              <p:cond delay="2"/>
                            </p:stCondLst>
                            <p:childTnLst>
                              <p:par>
                                <p:cTn id="11" presetID="1" presetClass="entr" presetSubtype="0" fill="hold" nodeType="afterEffect">
                                  <p:stCondLst>
                                    <p:cond delay="0"/>
                                  </p:stCondLst>
                                  <p:childTnLst>
                                    <p:set>
                                      <p:cBhvr>
                                        <p:cTn id="12" dur="1" fill="hold">
                                          <p:stCondLst>
                                            <p:cond delay="0"/>
                                          </p:stCondLst>
                                        </p:cTn>
                                        <p:tgtEl>
                                          <p:spTgt spid="229"/>
                                        </p:tgtEl>
                                        <p:attrNameLst>
                                          <p:attrName>style.visibility</p:attrName>
                                        </p:attrNameLst>
                                      </p:cBhvr>
                                      <p:to>
                                        <p:strVal val="visible"/>
                                      </p:to>
                                    </p:set>
                                  </p:childTnLst>
                                </p:cTn>
                              </p:par>
                            </p:childTnLst>
                          </p:cTn>
                        </p:par>
                        <p:par>
                          <p:cTn id="13" fill="hold">
                            <p:stCondLst>
                              <p:cond delay="3"/>
                            </p:stCondLst>
                            <p:childTnLst>
                              <p:par>
                                <p:cTn id="14" presetID="1" presetClass="entr" presetSubtype="0" fill="hold" nodeType="afterEffect">
                                  <p:stCondLst>
                                    <p:cond delay="0"/>
                                  </p:stCondLst>
                                  <p:childTnLst>
                                    <p:set>
                                      <p:cBhvr>
                                        <p:cTn id="15" dur="1" fill="hold">
                                          <p:stCondLst>
                                            <p:cond delay="0"/>
                                          </p:stCondLst>
                                        </p:cTn>
                                        <p:tgtEl>
                                          <p:spTgt spid="2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0"/>
                                        </p:tgtEl>
                                        <p:attrNameLst>
                                          <p:attrName>style.visibility</p:attrName>
                                        </p:attrNameLst>
                                      </p:cBhvr>
                                      <p:to>
                                        <p:strVal val="visible"/>
                                      </p:to>
                                    </p:set>
                                  </p:childTnLst>
                                </p:cTn>
                              </p:par>
                            </p:childTnLst>
                          </p:cTn>
                        </p:par>
                        <p:par>
                          <p:cTn id="20" fill="hold">
                            <p:stCondLst>
                              <p:cond delay="1"/>
                            </p:stCondLst>
                            <p:childTnLst>
                              <p:par>
                                <p:cTn id="21" presetID="1" presetClass="entr" presetSubtype="0" fill="hold" nodeType="afterEffect">
                                  <p:stCondLst>
                                    <p:cond delay="0"/>
                                  </p:stCondLst>
                                  <p:childTnLst>
                                    <p:set>
                                      <p:cBhvr>
                                        <p:cTn id="22" dur="1" fill="hold">
                                          <p:stCondLst>
                                            <p:cond delay="0"/>
                                          </p:stCondLst>
                                        </p:cTn>
                                        <p:tgtEl>
                                          <p:spTgt spid="221"/>
                                        </p:tgtEl>
                                        <p:attrNameLst>
                                          <p:attrName>style.visibility</p:attrName>
                                        </p:attrNameLst>
                                      </p:cBhvr>
                                      <p:to>
                                        <p:strVal val="visible"/>
                                      </p:to>
                                    </p:set>
                                  </p:childTnLst>
                                </p:cTn>
                              </p:par>
                            </p:childTnLst>
                          </p:cTn>
                        </p:par>
                        <p:par>
                          <p:cTn id="23" fill="hold">
                            <p:stCondLst>
                              <p:cond delay="2"/>
                            </p:stCondLst>
                            <p:childTnLst>
                              <p:par>
                                <p:cTn id="24" presetID="1" presetClass="entr" presetSubtype="0" fill="hold" nodeType="afterEffect">
                                  <p:stCondLst>
                                    <p:cond delay="0"/>
                                  </p:stCondLst>
                                  <p:childTnLst>
                                    <p:set>
                                      <p:cBhvr>
                                        <p:cTn id="25" dur="1" fill="hold">
                                          <p:stCondLst>
                                            <p:cond delay="0"/>
                                          </p:stCondLst>
                                        </p:cTn>
                                        <p:tgtEl>
                                          <p:spTgt spid="2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2"/>
                                        </p:tgtEl>
                                        <p:attrNameLst>
                                          <p:attrName>style.visibility</p:attrName>
                                        </p:attrNameLst>
                                      </p:cBhvr>
                                      <p:to>
                                        <p:strVal val="visible"/>
                                      </p:to>
                                    </p:set>
                                  </p:childTnLst>
                                </p:cTn>
                              </p:par>
                            </p:childTnLst>
                          </p:cTn>
                        </p:par>
                        <p:par>
                          <p:cTn id="30" fill="hold">
                            <p:stCondLst>
                              <p:cond delay="1"/>
                            </p:stCondLst>
                            <p:childTnLst>
                              <p:par>
                                <p:cTn id="31" presetID="1" presetClass="entr" presetSubtype="0" fill="hold" nodeType="afterEffect">
                                  <p:stCondLst>
                                    <p:cond delay="0"/>
                                  </p:stCondLst>
                                  <p:childTnLst>
                                    <p:set>
                                      <p:cBhvr>
                                        <p:cTn id="32" dur="1" fill="hold">
                                          <p:stCondLst>
                                            <p:cond delay="0"/>
                                          </p:stCondLst>
                                        </p:cTn>
                                        <p:tgtEl>
                                          <p:spTgt spid="223"/>
                                        </p:tgtEl>
                                        <p:attrNameLst>
                                          <p:attrName>style.visibility</p:attrName>
                                        </p:attrNameLst>
                                      </p:cBhvr>
                                      <p:to>
                                        <p:strVal val="visible"/>
                                      </p:to>
                                    </p:set>
                                  </p:childTnLst>
                                </p:cTn>
                              </p:par>
                            </p:childTnLst>
                          </p:cTn>
                        </p:par>
                        <p:par>
                          <p:cTn id="33" fill="hold">
                            <p:stCondLst>
                              <p:cond delay="2"/>
                            </p:stCondLst>
                            <p:childTnLst>
                              <p:par>
                                <p:cTn id="34" presetID="1" presetClass="entr" presetSubtype="0" fill="hold" nodeType="afterEffect">
                                  <p:stCondLst>
                                    <p:cond delay="0"/>
                                  </p:stCondLst>
                                  <p:childTnLst>
                                    <p:set>
                                      <p:cBhvr>
                                        <p:cTn id="35" dur="1" fill="hold">
                                          <p:stCondLst>
                                            <p:cond delay="0"/>
                                          </p:stCondLst>
                                        </p:cTn>
                                        <p:tgtEl>
                                          <p:spTgt spid="232"/>
                                        </p:tgtEl>
                                        <p:attrNameLst>
                                          <p:attrName>style.visibility</p:attrName>
                                        </p:attrNameLst>
                                      </p:cBhvr>
                                      <p:to>
                                        <p:strVal val="visible"/>
                                      </p:to>
                                    </p:set>
                                  </p:childTnLst>
                                </p:cTn>
                              </p:par>
                            </p:childTnLst>
                          </p:cTn>
                        </p:par>
                        <p:par>
                          <p:cTn id="36" fill="hold">
                            <p:stCondLst>
                              <p:cond delay="3"/>
                            </p:stCondLst>
                            <p:childTnLst>
                              <p:par>
                                <p:cTn id="37" presetID="1" presetClass="entr" presetSubtype="0" fill="hold" nodeType="afterEffect">
                                  <p:stCondLst>
                                    <p:cond delay="0"/>
                                  </p:stCondLst>
                                  <p:childTnLst>
                                    <p:set>
                                      <p:cBhvr>
                                        <p:cTn id="38" dur="1" fill="hold">
                                          <p:stCondLst>
                                            <p:cond delay="0"/>
                                          </p:stCondLst>
                                        </p:cTn>
                                        <p:tgtEl>
                                          <p:spTgt spid="233"/>
                                        </p:tgtEl>
                                        <p:attrNameLst>
                                          <p:attrName>style.visibility</p:attrName>
                                        </p:attrNameLst>
                                      </p:cBhvr>
                                      <p:to>
                                        <p:strVal val="visible"/>
                                      </p:to>
                                    </p:set>
                                  </p:childTnLst>
                                </p:cTn>
                              </p:par>
                            </p:childTnLst>
                          </p:cTn>
                        </p:par>
                        <p:par>
                          <p:cTn id="39" fill="hold">
                            <p:stCondLst>
                              <p:cond delay="4"/>
                            </p:stCondLst>
                            <p:childTnLst>
                              <p:par>
                                <p:cTn id="40" presetID="1" presetClass="entr" presetSubtype="0" fill="hold" nodeType="afterEffect">
                                  <p:stCondLst>
                                    <p:cond delay="0"/>
                                  </p:stCondLst>
                                  <p:childTnLst>
                                    <p:set>
                                      <p:cBhvr>
                                        <p:cTn id="41" dur="1" fill="hold">
                                          <p:stCondLst>
                                            <p:cond delay="0"/>
                                          </p:stCondLst>
                                        </p:cTn>
                                        <p:tgtEl>
                                          <p:spTgt spid="23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4"/>
                                        </p:tgtEl>
                                        <p:attrNameLst>
                                          <p:attrName>style.visibility</p:attrName>
                                        </p:attrNameLst>
                                      </p:cBhvr>
                                      <p:to>
                                        <p:strVal val="visible"/>
                                      </p:to>
                                    </p:set>
                                  </p:childTnLst>
                                </p:cTn>
                              </p:par>
                            </p:childTnLst>
                          </p:cTn>
                        </p:par>
                        <p:par>
                          <p:cTn id="46" fill="hold">
                            <p:stCondLst>
                              <p:cond delay="1"/>
                            </p:stCondLst>
                            <p:childTnLst>
                              <p:par>
                                <p:cTn id="47" presetID="1" presetClass="entr" presetSubtype="0" fill="hold" nodeType="afterEffect">
                                  <p:stCondLst>
                                    <p:cond delay="0"/>
                                  </p:stCondLst>
                                  <p:childTnLst>
                                    <p:set>
                                      <p:cBhvr>
                                        <p:cTn id="48" dur="1" fill="hold">
                                          <p:stCondLst>
                                            <p:cond delay="0"/>
                                          </p:stCondLst>
                                        </p:cTn>
                                        <p:tgtEl>
                                          <p:spTgt spid="225"/>
                                        </p:tgtEl>
                                        <p:attrNameLst>
                                          <p:attrName>style.visibility</p:attrName>
                                        </p:attrNameLst>
                                      </p:cBhvr>
                                      <p:to>
                                        <p:strVal val="visible"/>
                                      </p:to>
                                    </p:set>
                                  </p:childTnLst>
                                </p:cTn>
                              </p:par>
                            </p:childTnLst>
                          </p:cTn>
                        </p:par>
                        <p:par>
                          <p:cTn id="49" fill="hold">
                            <p:stCondLst>
                              <p:cond delay="2"/>
                            </p:stCondLst>
                            <p:childTnLst>
                              <p:par>
                                <p:cTn id="50" presetID="1" presetClass="entr" presetSubtype="0" fill="hold" nodeType="afterEffect">
                                  <p:stCondLst>
                                    <p:cond delay="0"/>
                                  </p:stCondLst>
                                  <p:childTnLst>
                                    <p:set>
                                      <p:cBhvr>
                                        <p:cTn id="51" dur="1" fill="hold">
                                          <p:stCondLst>
                                            <p:cond delay="0"/>
                                          </p:stCondLst>
                                        </p:cTn>
                                        <p:tgtEl>
                                          <p:spTgt spid="226"/>
                                        </p:tgtEl>
                                        <p:attrNameLst>
                                          <p:attrName>style.visibility</p:attrName>
                                        </p:attrNameLst>
                                      </p:cBhvr>
                                      <p:to>
                                        <p:strVal val="visible"/>
                                      </p:to>
                                    </p:set>
                                  </p:childTnLst>
                                </p:cTn>
                              </p:par>
                            </p:childTnLst>
                          </p:cTn>
                        </p:par>
                        <p:par>
                          <p:cTn id="52" fill="hold">
                            <p:stCondLst>
                              <p:cond delay="3"/>
                            </p:stCondLst>
                            <p:childTnLst>
                              <p:par>
                                <p:cTn id="53" presetID="1" presetClass="entr" presetSubtype="0" fill="hold" nodeType="afterEffect">
                                  <p:stCondLst>
                                    <p:cond delay="0"/>
                                  </p:stCondLst>
                                  <p:childTnLst>
                                    <p:set>
                                      <p:cBhvr>
                                        <p:cTn id="54"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Two Types of Data in Database</a:t>
            </a:r>
            <a:endParaRPr/>
          </a:p>
        </p:txBody>
      </p:sp>
      <p:sp>
        <p:nvSpPr>
          <p:cNvPr id="241" name="Google Shape;241;p29"/>
          <p:cNvSpPr txBox="1">
            <a:spLocks noGrp="1"/>
          </p:cNvSpPr>
          <p:nvPr>
            <p:ph type="body" idx="1"/>
          </p:nvPr>
        </p:nvSpPr>
        <p:spPr>
          <a:xfrm>
            <a:off x="457200" y="1600200"/>
            <a:ext cx="8229600" cy="5029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2400"/>
              <a:buFont typeface="Arial"/>
              <a:buChar char="•"/>
            </a:pPr>
            <a:r>
              <a:rPr lang="en-US" sz="2400" b="1" i="0" u="none">
                <a:solidFill>
                  <a:srgbClr val="FF0000"/>
                </a:solidFill>
                <a:latin typeface="Calibri"/>
                <a:ea typeface="Calibri"/>
                <a:cs typeface="Calibri"/>
                <a:sym typeface="Calibri"/>
              </a:rPr>
              <a:t>Operational Data: </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Data is a set of facts and statistics that can be operated, referred or analyzed.</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Business Data to describe the activities of an enterprise</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Stored as records in data file/table/relation</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Data may or may not have been processed.</a:t>
            </a:r>
            <a:endParaRPr/>
          </a:p>
          <a:p>
            <a:pPr marL="342900" marR="0" lvl="0" indent="-342900" algn="l" rtl="0">
              <a:lnSpc>
                <a:spcPct val="100000"/>
              </a:lnSpc>
              <a:spcBef>
                <a:spcPts val="480"/>
              </a:spcBef>
              <a:spcAft>
                <a:spcPts val="0"/>
              </a:spcAft>
              <a:buClr>
                <a:srgbClr val="FF0000"/>
              </a:buClr>
              <a:buSzPts val="2400"/>
              <a:buFont typeface="Arial"/>
              <a:buChar char="•"/>
            </a:pPr>
            <a:r>
              <a:rPr lang="en-US" sz="2400" b="1" i="0" u="none">
                <a:solidFill>
                  <a:srgbClr val="FF0000"/>
                </a:solidFill>
                <a:latin typeface="Calibri"/>
                <a:ea typeface="Calibri"/>
                <a:cs typeface="Calibri"/>
                <a:sym typeface="Calibri"/>
              </a:rPr>
              <a:t>Metadata: </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Metadata describes relevant information about the data.</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Is also known as the System Catalog. </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It describes how, when and by whom certain data was collected as well as the format and context of the data. </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 data dictionary is a centralized collection of data information</a:t>
            </a:r>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Metadata is always a processed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Operational Data</a:t>
            </a:r>
            <a:endParaRPr/>
          </a:p>
        </p:txBody>
      </p:sp>
      <p:pic>
        <p:nvPicPr>
          <p:cNvPr id="247" name="Google Shape;247;p30" descr="Fig01-03"/>
          <p:cNvPicPr preferRelativeResize="0"/>
          <p:nvPr/>
        </p:nvPicPr>
        <p:blipFill rotWithShape="1">
          <a:blip r:embed="rId3">
            <a:alphaModFix/>
          </a:blip>
          <a:srcRect l="3367" t="17369" r="4652"/>
          <a:stretch/>
        </p:blipFill>
        <p:spPr>
          <a:xfrm>
            <a:off x="609600" y="1600200"/>
            <a:ext cx="8229600" cy="464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Converting Operational Data to Information</a:t>
            </a:r>
            <a:endParaRPr/>
          </a:p>
        </p:txBody>
      </p:sp>
      <p:pic>
        <p:nvPicPr>
          <p:cNvPr id="253" name="Google Shape;253;p31" descr="FIG1-1A"/>
          <p:cNvPicPr preferRelativeResize="0"/>
          <p:nvPr/>
        </p:nvPicPr>
        <p:blipFill rotWithShape="1">
          <a:blip r:embed="rId3">
            <a:alphaModFix/>
          </a:blip>
          <a:srcRect/>
          <a:stretch/>
        </p:blipFill>
        <p:spPr>
          <a:xfrm>
            <a:off x="1219200" y="1752600"/>
            <a:ext cx="7162800" cy="45767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Meta Data</a:t>
            </a:r>
            <a:endParaRPr/>
          </a:p>
        </p:txBody>
      </p:sp>
      <p:pic>
        <p:nvPicPr>
          <p:cNvPr id="259" name="Google Shape;259;p32" descr="TBL1-1"/>
          <p:cNvPicPr preferRelativeResize="0"/>
          <p:nvPr/>
        </p:nvPicPr>
        <p:blipFill rotWithShape="1">
          <a:blip r:embed="rId3">
            <a:alphaModFix/>
          </a:blip>
          <a:srcRect l="3669" t="11970" r="2752" b="7865"/>
          <a:stretch/>
        </p:blipFill>
        <p:spPr>
          <a:xfrm>
            <a:off x="685800" y="2057400"/>
            <a:ext cx="8077200" cy="396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Database Manages Interaction</a:t>
            </a:r>
            <a:endParaRPr/>
          </a:p>
        </p:txBody>
      </p:sp>
      <p:pic>
        <p:nvPicPr>
          <p:cNvPr id="265" name="Google Shape;265;p33" descr="Fig01-02"/>
          <p:cNvPicPr preferRelativeResize="0"/>
          <p:nvPr/>
        </p:nvPicPr>
        <p:blipFill rotWithShape="1">
          <a:blip r:embed="rId3">
            <a:alphaModFix/>
          </a:blip>
          <a:srcRect l="8737" t="15536" r="8737"/>
          <a:stretch/>
        </p:blipFill>
        <p:spPr>
          <a:xfrm>
            <a:off x="533400" y="1828800"/>
            <a:ext cx="8229600" cy="449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p:nvPr/>
        </p:nvSpPr>
        <p:spPr>
          <a:xfrm>
            <a:off x="381000" y="2209800"/>
            <a:ext cx="8458200" cy="2743200"/>
          </a:xfrm>
          <a:prstGeom prst="rect">
            <a:avLst/>
          </a:prstGeom>
          <a:solidFill>
            <a:srgbClr val="66CC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3" name="Google Shape;273;p34"/>
          <p:cNvSpPr/>
          <p:nvPr/>
        </p:nvSpPr>
        <p:spPr>
          <a:xfrm>
            <a:off x="1447800" y="5219700"/>
            <a:ext cx="6019800" cy="1066800"/>
          </a:xfrm>
          <a:prstGeom prst="flowChartMagneticDisk">
            <a:avLst/>
          </a:prstGeom>
          <a:solidFill>
            <a:srgbClr val="FF8C7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74" name="Google Shape;274;p34"/>
          <p:cNvSpPr txBox="1"/>
          <p:nvPr/>
        </p:nvSpPr>
        <p:spPr>
          <a:xfrm>
            <a:off x="1066800" y="2514600"/>
            <a:ext cx="2667000" cy="304800"/>
          </a:xfrm>
          <a:prstGeom prst="rect">
            <a:avLst/>
          </a:prstGeom>
          <a:solidFill>
            <a:srgbClr val="FF33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Plan Executor</a:t>
            </a:r>
            <a:endParaRPr/>
          </a:p>
        </p:txBody>
      </p:sp>
      <p:sp>
        <p:nvSpPr>
          <p:cNvPr id="275" name="Google Shape;275;p34"/>
          <p:cNvSpPr txBox="1"/>
          <p:nvPr/>
        </p:nvSpPr>
        <p:spPr>
          <a:xfrm>
            <a:off x="3962400" y="2971800"/>
            <a:ext cx="2667000" cy="304800"/>
          </a:xfrm>
          <a:prstGeom prst="rect">
            <a:avLst/>
          </a:prstGeom>
          <a:solidFill>
            <a:srgbClr val="FF33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Optimizer</a:t>
            </a:r>
            <a:endParaRPr/>
          </a:p>
        </p:txBody>
      </p:sp>
      <p:sp>
        <p:nvSpPr>
          <p:cNvPr id="276" name="Google Shape;276;p34"/>
          <p:cNvSpPr txBox="1"/>
          <p:nvPr/>
        </p:nvSpPr>
        <p:spPr>
          <a:xfrm>
            <a:off x="1066800" y="2971800"/>
            <a:ext cx="2667000" cy="304800"/>
          </a:xfrm>
          <a:prstGeom prst="rect">
            <a:avLst/>
          </a:prstGeom>
          <a:solidFill>
            <a:srgbClr val="FF33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Operator Evaluator</a:t>
            </a:r>
            <a:endParaRPr/>
          </a:p>
        </p:txBody>
      </p:sp>
      <p:sp>
        <p:nvSpPr>
          <p:cNvPr id="277" name="Google Shape;277;p34"/>
          <p:cNvSpPr txBox="1"/>
          <p:nvPr/>
        </p:nvSpPr>
        <p:spPr>
          <a:xfrm>
            <a:off x="3962400" y="2514600"/>
            <a:ext cx="2667000" cy="304800"/>
          </a:xfrm>
          <a:prstGeom prst="rect">
            <a:avLst/>
          </a:prstGeom>
          <a:solidFill>
            <a:srgbClr val="FF33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Parser</a:t>
            </a:r>
            <a:endParaRPr/>
          </a:p>
        </p:txBody>
      </p:sp>
      <p:sp>
        <p:nvSpPr>
          <p:cNvPr id="278" name="Google Shape;278;p34"/>
          <p:cNvSpPr txBox="1"/>
          <p:nvPr/>
        </p:nvSpPr>
        <p:spPr>
          <a:xfrm>
            <a:off x="7010400" y="2514600"/>
            <a:ext cx="1371600" cy="7620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1800"/>
              <a:buFont typeface="Garamond"/>
              <a:buNone/>
            </a:pPr>
            <a:r>
              <a:rPr lang="en-US" sz="1800" b="1" i="0" u="none">
                <a:solidFill>
                  <a:srgbClr val="FFFF00"/>
                </a:solidFill>
                <a:latin typeface="Garamond"/>
                <a:ea typeface="Garamond"/>
                <a:cs typeface="Garamond"/>
                <a:sym typeface="Garamond"/>
              </a:rPr>
              <a:t>SQL Engine</a:t>
            </a:r>
            <a:endParaRPr/>
          </a:p>
        </p:txBody>
      </p:sp>
      <p:sp>
        <p:nvSpPr>
          <p:cNvPr id="279" name="Google Shape;279;p34"/>
          <p:cNvSpPr txBox="1"/>
          <p:nvPr/>
        </p:nvSpPr>
        <p:spPr>
          <a:xfrm>
            <a:off x="5410200" y="3429000"/>
            <a:ext cx="1143000" cy="11430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Recovery </a:t>
            </a:r>
            <a:endParaRPr/>
          </a:p>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Manager</a:t>
            </a:r>
            <a:endParaRPr/>
          </a:p>
        </p:txBody>
      </p:sp>
      <p:sp>
        <p:nvSpPr>
          <p:cNvPr id="280" name="Google Shape;280;p34"/>
          <p:cNvSpPr txBox="1"/>
          <p:nvPr/>
        </p:nvSpPr>
        <p:spPr>
          <a:xfrm>
            <a:off x="1143000" y="4114800"/>
            <a:ext cx="1143000" cy="6096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Lock</a:t>
            </a:r>
            <a:endParaRPr/>
          </a:p>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Manager</a:t>
            </a:r>
            <a:endParaRPr/>
          </a:p>
        </p:txBody>
      </p:sp>
      <p:sp>
        <p:nvSpPr>
          <p:cNvPr id="281" name="Google Shape;281;p34"/>
          <p:cNvSpPr txBox="1"/>
          <p:nvPr/>
        </p:nvSpPr>
        <p:spPr>
          <a:xfrm>
            <a:off x="1143000" y="3429000"/>
            <a:ext cx="1143000" cy="6096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Tx</a:t>
            </a:r>
            <a:endParaRPr/>
          </a:p>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Manager</a:t>
            </a:r>
            <a:endParaRPr/>
          </a:p>
        </p:txBody>
      </p:sp>
      <p:sp>
        <p:nvSpPr>
          <p:cNvPr id="282" name="Google Shape;282;p34"/>
          <p:cNvSpPr txBox="1"/>
          <p:nvPr/>
        </p:nvSpPr>
        <p:spPr>
          <a:xfrm>
            <a:off x="2743200" y="3429000"/>
            <a:ext cx="2209800" cy="3810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Files &amp; Access</a:t>
            </a:r>
            <a:endParaRPr/>
          </a:p>
        </p:txBody>
      </p:sp>
      <p:sp>
        <p:nvSpPr>
          <p:cNvPr id="283" name="Google Shape;283;p34"/>
          <p:cNvSpPr txBox="1"/>
          <p:nvPr/>
        </p:nvSpPr>
        <p:spPr>
          <a:xfrm>
            <a:off x="2743200" y="3886200"/>
            <a:ext cx="2209800" cy="3810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Buffer Manager</a:t>
            </a:r>
            <a:endParaRPr/>
          </a:p>
        </p:txBody>
      </p:sp>
      <p:sp>
        <p:nvSpPr>
          <p:cNvPr id="284" name="Google Shape;284;p34"/>
          <p:cNvSpPr txBox="1"/>
          <p:nvPr/>
        </p:nvSpPr>
        <p:spPr>
          <a:xfrm>
            <a:off x="2743200" y="4343400"/>
            <a:ext cx="2209800" cy="3810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Garamond"/>
              <a:buNone/>
            </a:pPr>
            <a:r>
              <a:rPr lang="en-US" sz="1800" b="1" i="0" u="none">
                <a:solidFill>
                  <a:schemeClr val="lt1"/>
                </a:solidFill>
                <a:latin typeface="Garamond"/>
                <a:ea typeface="Garamond"/>
                <a:cs typeface="Garamond"/>
                <a:sym typeface="Garamond"/>
              </a:rPr>
              <a:t>Disk Space Manager</a:t>
            </a:r>
            <a:endParaRPr/>
          </a:p>
        </p:txBody>
      </p:sp>
      <p:cxnSp>
        <p:nvCxnSpPr>
          <p:cNvPr id="285" name="Google Shape;285;p34"/>
          <p:cNvCxnSpPr/>
          <p:nvPr/>
        </p:nvCxnSpPr>
        <p:spPr>
          <a:xfrm rot="10800000" flipH="1">
            <a:off x="2286000" y="3657600"/>
            <a:ext cx="457200" cy="762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86" name="Google Shape;286;p34"/>
          <p:cNvCxnSpPr/>
          <p:nvPr/>
        </p:nvCxnSpPr>
        <p:spPr>
          <a:xfrm>
            <a:off x="2286000" y="4495800"/>
            <a:ext cx="457200" cy="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87" name="Google Shape;287;p34"/>
          <p:cNvCxnSpPr/>
          <p:nvPr/>
        </p:nvCxnSpPr>
        <p:spPr>
          <a:xfrm rot="10800000" flipH="1">
            <a:off x="2286000" y="4038600"/>
            <a:ext cx="457200" cy="1524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88" name="Google Shape;288;p34"/>
          <p:cNvCxnSpPr/>
          <p:nvPr/>
        </p:nvCxnSpPr>
        <p:spPr>
          <a:xfrm rot="10800000" flipH="1">
            <a:off x="4953000" y="3581400"/>
            <a:ext cx="457200" cy="762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89" name="Google Shape;289;p34"/>
          <p:cNvCxnSpPr/>
          <p:nvPr/>
        </p:nvCxnSpPr>
        <p:spPr>
          <a:xfrm>
            <a:off x="4953000" y="4419600"/>
            <a:ext cx="457200" cy="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290" name="Google Shape;290;p34"/>
          <p:cNvCxnSpPr/>
          <p:nvPr/>
        </p:nvCxnSpPr>
        <p:spPr>
          <a:xfrm rot="10800000" flipH="1">
            <a:off x="4953000" y="3962400"/>
            <a:ext cx="457200" cy="152400"/>
          </a:xfrm>
          <a:prstGeom prst="straightConnector1">
            <a:avLst/>
          </a:prstGeom>
          <a:noFill/>
          <a:ln w="9525" cap="flat" cmpd="sng">
            <a:solidFill>
              <a:schemeClr val="dk1"/>
            </a:solidFill>
            <a:prstDash val="solid"/>
            <a:miter lim="800000"/>
            <a:headEnd type="triangle" w="med" len="med"/>
            <a:tailEnd type="triangle" w="med" len="med"/>
          </a:ln>
        </p:spPr>
      </p:cxnSp>
      <p:sp>
        <p:nvSpPr>
          <p:cNvPr id="291" name="Google Shape;291;p34"/>
          <p:cNvSpPr txBox="1"/>
          <p:nvPr/>
        </p:nvSpPr>
        <p:spPr>
          <a:xfrm>
            <a:off x="7239000" y="4267200"/>
            <a:ext cx="1371600" cy="533400"/>
          </a:xfrm>
          <a:prstGeom prst="rect">
            <a:avLst/>
          </a:prstGeom>
          <a:solidFill>
            <a:schemeClr val="accent1"/>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1800"/>
              <a:buFont typeface="Garamond"/>
              <a:buNone/>
            </a:pPr>
            <a:r>
              <a:rPr lang="en-US" sz="1800" b="1" i="0" u="none">
                <a:solidFill>
                  <a:srgbClr val="FFFF00"/>
                </a:solidFill>
                <a:latin typeface="Garamond"/>
                <a:ea typeface="Garamond"/>
                <a:cs typeface="Garamond"/>
                <a:sym typeface="Garamond"/>
              </a:rPr>
              <a:t>DBMS</a:t>
            </a:r>
            <a:endParaRPr/>
          </a:p>
        </p:txBody>
      </p:sp>
      <p:sp>
        <p:nvSpPr>
          <p:cNvPr id="292" name="Google Shape;292;p34"/>
          <p:cNvSpPr txBox="1"/>
          <p:nvPr/>
        </p:nvSpPr>
        <p:spPr>
          <a:xfrm>
            <a:off x="4648200" y="5638800"/>
            <a:ext cx="1143000" cy="4572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Garamond"/>
              <a:buNone/>
            </a:pPr>
            <a:r>
              <a:rPr lang="en-US" sz="1800" b="0" i="0" u="none">
                <a:solidFill>
                  <a:srgbClr val="FF0000"/>
                </a:solidFill>
                <a:latin typeface="Garamond"/>
                <a:ea typeface="Garamond"/>
                <a:cs typeface="Garamond"/>
                <a:sym typeface="Garamond"/>
              </a:rPr>
              <a:t>Meta Data</a:t>
            </a:r>
            <a:endParaRPr/>
          </a:p>
        </p:txBody>
      </p:sp>
      <p:sp>
        <p:nvSpPr>
          <p:cNvPr id="293" name="Google Shape;293;p34"/>
          <p:cNvSpPr txBox="1"/>
          <p:nvPr/>
        </p:nvSpPr>
        <p:spPr>
          <a:xfrm>
            <a:off x="2743200" y="5638800"/>
            <a:ext cx="1143000" cy="457200"/>
          </a:xfrm>
          <a:prstGeom prst="rect">
            <a:avLst/>
          </a:prstGeom>
          <a:solidFill>
            <a:srgbClr val="462AD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Garamond"/>
              <a:buNone/>
            </a:pPr>
            <a:r>
              <a:rPr lang="en-US" sz="1800" b="0" i="0" u="none">
                <a:solidFill>
                  <a:srgbClr val="FF0000"/>
                </a:solidFill>
                <a:latin typeface="Garamond"/>
                <a:ea typeface="Garamond"/>
                <a:cs typeface="Garamond"/>
                <a:sym typeface="Garamond"/>
              </a:rPr>
              <a:t>Data File</a:t>
            </a:r>
            <a:endParaRPr/>
          </a:p>
        </p:txBody>
      </p:sp>
      <p:sp>
        <p:nvSpPr>
          <p:cNvPr id="294" name="Google Shape;294;p34"/>
          <p:cNvSpPr txBox="1"/>
          <p:nvPr/>
        </p:nvSpPr>
        <p:spPr>
          <a:xfrm>
            <a:off x="6324600" y="5562600"/>
            <a:ext cx="838200" cy="53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Garamond"/>
              <a:buNone/>
            </a:pPr>
            <a:r>
              <a:rPr lang="en-US" sz="1800" b="1" i="0" u="none">
                <a:solidFill>
                  <a:srgbClr val="000000"/>
                </a:solidFill>
                <a:latin typeface="Garamond"/>
                <a:ea typeface="Garamond"/>
                <a:cs typeface="Garamond"/>
                <a:sym typeface="Garamond"/>
              </a:rPr>
              <a:t>Database</a:t>
            </a:r>
            <a:endParaRPr/>
          </a:p>
        </p:txBody>
      </p:sp>
      <p:sp>
        <p:nvSpPr>
          <p:cNvPr id="295" name="Google Shape;295;p34"/>
          <p:cNvSpPr txBox="1"/>
          <p:nvPr/>
        </p:nvSpPr>
        <p:spPr>
          <a:xfrm>
            <a:off x="990600" y="838200"/>
            <a:ext cx="1219200" cy="457200"/>
          </a:xfrm>
          <a:prstGeom prst="rect">
            <a:avLst/>
          </a:prstGeom>
          <a:solidFill>
            <a:srgbClr val="FFFF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Calibri"/>
              <a:buNone/>
            </a:pPr>
            <a:r>
              <a:rPr lang="en-US" sz="1800" b="0" i="0" u="none">
                <a:solidFill>
                  <a:srgbClr val="FF0000"/>
                </a:solidFill>
                <a:latin typeface="Calibri"/>
                <a:ea typeface="Calibri"/>
                <a:cs typeface="Calibri"/>
                <a:sym typeface="Calibri"/>
              </a:rPr>
              <a:t>Web Forms</a:t>
            </a:r>
            <a:endParaRPr/>
          </a:p>
        </p:txBody>
      </p:sp>
      <p:sp>
        <p:nvSpPr>
          <p:cNvPr id="296" name="Google Shape;296;p34"/>
          <p:cNvSpPr txBox="1"/>
          <p:nvPr/>
        </p:nvSpPr>
        <p:spPr>
          <a:xfrm>
            <a:off x="3581400" y="685800"/>
            <a:ext cx="1219200" cy="457200"/>
          </a:xfrm>
          <a:prstGeom prst="rect">
            <a:avLst/>
          </a:prstGeom>
          <a:solidFill>
            <a:srgbClr val="FFFF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Calibri"/>
              <a:buNone/>
            </a:pPr>
            <a:r>
              <a:rPr lang="en-US" sz="1800" b="0" i="0" u="none">
                <a:solidFill>
                  <a:srgbClr val="FF0000"/>
                </a:solidFill>
                <a:latin typeface="Calibri"/>
                <a:ea typeface="Calibri"/>
                <a:cs typeface="Calibri"/>
                <a:sym typeface="Calibri"/>
              </a:rPr>
              <a:t>Front-End</a:t>
            </a:r>
            <a:endParaRPr/>
          </a:p>
        </p:txBody>
      </p:sp>
      <p:sp>
        <p:nvSpPr>
          <p:cNvPr id="297" name="Google Shape;297;p34"/>
          <p:cNvSpPr txBox="1"/>
          <p:nvPr/>
        </p:nvSpPr>
        <p:spPr>
          <a:xfrm>
            <a:off x="6324600" y="838200"/>
            <a:ext cx="1219200" cy="457200"/>
          </a:xfrm>
          <a:prstGeom prst="rect">
            <a:avLst/>
          </a:prstGeom>
          <a:solidFill>
            <a:srgbClr val="FFFF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Calibri"/>
              <a:buNone/>
            </a:pPr>
            <a:r>
              <a:rPr lang="en-US" sz="1800" b="0" i="0" u="none">
                <a:solidFill>
                  <a:srgbClr val="FF0000"/>
                </a:solidFill>
                <a:latin typeface="Calibri"/>
                <a:ea typeface="Calibri"/>
                <a:cs typeface="Calibri"/>
                <a:sym typeface="Calibri"/>
              </a:rPr>
              <a:t>SQL I/f</a:t>
            </a:r>
            <a:endParaRPr/>
          </a:p>
        </p:txBody>
      </p:sp>
      <p:sp>
        <p:nvSpPr>
          <p:cNvPr id="298" name="Google Shape;298;p34"/>
          <p:cNvSpPr/>
          <p:nvPr/>
        </p:nvSpPr>
        <p:spPr>
          <a:xfrm>
            <a:off x="2743200" y="1524000"/>
            <a:ext cx="2743200" cy="381000"/>
          </a:xfrm>
          <a:prstGeom prst="ellipse">
            <a:avLst/>
          </a:prstGeom>
          <a:solidFill>
            <a:schemeClr val="dk2"/>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Garamond"/>
              <a:buNone/>
            </a:pPr>
            <a:r>
              <a:rPr lang="en-US" sz="1800" b="0" i="0" u="none">
                <a:solidFill>
                  <a:srgbClr val="FF0000"/>
                </a:solidFill>
                <a:latin typeface="Garamond"/>
                <a:ea typeface="Garamond"/>
                <a:cs typeface="Garamond"/>
                <a:sym typeface="Garamond"/>
              </a:rPr>
              <a:t>SQL Commands</a:t>
            </a:r>
            <a:endParaRPr/>
          </a:p>
        </p:txBody>
      </p:sp>
      <p:cxnSp>
        <p:nvCxnSpPr>
          <p:cNvPr id="299" name="Google Shape;299;p34"/>
          <p:cNvCxnSpPr/>
          <p:nvPr/>
        </p:nvCxnSpPr>
        <p:spPr>
          <a:xfrm>
            <a:off x="1066800" y="1295400"/>
            <a:ext cx="1828800" cy="228600"/>
          </a:xfrm>
          <a:prstGeom prst="straightConnector1">
            <a:avLst/>
          </a:prstGeom>
          <a:noFill/>
          <a:ln w="28575" cap="rnd" cmpd="sng">
            <a:solidFill>
              <a:schemeClr val="dk1"/>
            </a:solidFill>
            <a:prstDash val="solid"/>
            <a:miter lim="800000"/>
            <a:headEnd type="none" w="med" len="med"/>
            <a:tailEnd type="triangle" w="med" len="med"/>
          </a:ln>
        </p:spPr>
      </p:cxnSp>
      <p:cxnSp>
        <p:nvCxnSpPr>
          <p:cNvPr id="300" name="Google Shape;300;p34"/>
          <p:cNvCxnSpPr/>
          <p:nvPr/>
        </p:nvCxnSpPr>
        <p:spPr>
          <a:xfrm>
            <a:off x="4191000" y="1143000"/>
            <a:ext cx="0" cy="228600"/>
          </a:xfrm>
          <a:prstGeom prst="straightConnector1">
            <a:avLst/>
          </a:prstGeom>
          <a:noFill/>
          <a:ln w="28575" cap="rnd" cmpd="sng">
            <a:solidFill>
              <a:schemeClr val="dk1"/>
            </a:solidFill>
            <a:prstDash val="solid"/>
            <a:miter lim="800000"/>
            <a:headEnd type="none" w="med" len="med"/>
            <a:tailEnd type="triangle" w="med" len="med"/>
          </a:ln>
        </p:spPr>
      </p:cxnSp>
      <p:cxnSp>
        <p:nvCxnSpPr>
          <p:cNvPr id="301" name="Google Shape;301;p34"/>
          <p:cNvCxnSpPr/>
          <p:nvPr/>
        </p:nvCxnSpPr>
        <p:spPr>
          <a:xfrm flipH="1">
            <a:off x="5562600" y="1295400"/>
            <a:ext cx="1447800" cy="381000"/>
          </a:xfrm>
          <a:prstGeom prst="straightConnector1">
            <a:avLst/>
          </a:prstGeom>
          <a:noFill/>
          <a:ln w="28575" cap="rnd" cmpd="sng">
            <a:solidFill>
              <a:schemeClr val="dk1"/>
            </a:solidFill>
            <a:prstDash val="solid"/>
            <a:miter lim="800000"/>
            <a:headEnd type="none" w="med" len="med"/>
            <a:tailEnd type="triangle" w="med" len="med"/>
          </a:ln>
        </p:spPr>
      </p:cxnSp>
      <p:cxnSp>
        <p:nvCxnSpPr>
          <p:cNvPr id="302" name="Google Shape;302;p34"/>
          <p:cNvCxnSpPr/>
          <p:nvPr/>
        </p:nvCxnSpPr>
        <p:spPr>
          <a:xfrm>
            <a:off x="4114800" y="1905000"/>
            <a:ext cx="0" cy="304800"/>
          </a:xfrm>
          <a:prstGeom prst="straightConnector1">
            <a:avLst/>
          </a:prstGeom>
          <a:noFill/>
          <a:ln w="57150" cap="flat" cmpd="sng">
            <a:solidFill>
              <a:schemeClr val="dk1"/>
            </a:solidFill>
            <a:prstDash val="solid"/>
            <a:miter lim="800000"/>
            <a:headEnd type="none" w="med" len="med"/>
            <a:tailEnd type="triangle" w="med" len="med"/>
          </a:ln>
        </p:spPr>
      </p:cxnSp>
      <p:cxnSp>
        <p:nvCxnSpPr>
          <p:cNvPr id="303" name="Google Shape;303;p34"/>
          <p:cNvCxnSpPr/>
          <p:nvPr/>
        </p:nvCxnSpPr>
        <p:spPr>
          <a:xfrm>
            <a:off x="4267200" y="4940300"/>
            <a:ext cx="0" cy="304800"/>
          </a:xfrm>
          <a:prstGeom prst="straightConnector1">
            <a:avLst/>
          </a:prstGeom>
          <a:noFill/>
          <a:ln w="28575" cap="flat" cmpd="sng">
            <a:solidFill>
              <a:schemeClr val="dk1"/>
            </a:solidFill>
            <a:prstDash val="solid"/>
            <a:miter lim="800000"/>
            <a:headEnd type="triangle" w="med" len="med"/>
            <a:tailEnd type="triangle" w="med" len="med"/>
          </a:ln>
        </p:spPr>
      </p:cxnSp>
      <p:cxnSp>
        <p:nvCxnSpPr>
          <p:cNvPr id="304" name="Google Shape;304;p34"/>
          <p:cNvCxnSpPr/>
          <p:nvPr/>
        </p:nvCxnSpPr>
        <p:spPr>
          <a:xfrm>
            <a:off x="3810000" y="3810000"/>
            <a:ext cx="0" cy="76200"/>
          </a:xfrm>
          <a:prstGeom prst="straightConnector1">
            <a:avLst/>
          </a:prstGeom>
          <a:noFill/>
          <a:ln w="9525" cap="flat" cmpd="sng">
            <a:solidFill>
              <a:schemeClr val="dk1"/>
            </a:solidFill>
            <a:prstDash val="solid"/>
            <a:miter lim="800000"/>
            <a:headEnd type="none" w="med" len="med"/>
            <a:tailEnd type="triangle" w="med" len="med"/>
          </a:ln>
        </p:spPr>
      </p:cxnSp>
      <p:cxnSp>
        <p:nvCxnSpPr>
          <p:cNvPr id="305" name="Google Shape;305;p34"/>
          <p:cNvCxnSpPr/>
          <p:nvPr/>
        </p:nvCxnSpPr>
        <p:spPr>
          <a:xfrm>
            <a:off x="3810000" y="4267200"/>
            <a:ext cx="0" cy="76200"/>
          </a:xfrm>
          <a:prstGeom prst="straightConnector1">
            <a:avLst/>
          </a:prstGeom>
          <a:noFill/>
          <a:ln w="9525" cap="flat" cmpd="sng">
            <a:solidFill>
              <a:schemeClr val="dk1"/>
            </a:solidFill>
            <a:prstDash val="solid"/>
            <a:miter lim="800000"/>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19</a:t>
            </a:fld>
            <a:endParaRPr/>
          </a:p>
        </p:txBody>
      </p:sp>
      <p:sp>
        <p:nvSpPr>
          <p:cNvPr id="312" name="Google Shape;312;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DBMS Features/Components</a:t>
            </a:r>
            <a:endParaRPr/>
          </a:p>
        </p:txBody>
      </p:sp>
      <p:sp>
        <p:nvSpPr>
          <p:cNvPr id="313" name="Google Shape;313;p35"/>
          <p:cNvSpPr txBox="1">
            <a:spLocks noGrp="1"/>
          </p:cNvSpPr>
          <p:nvPr>
            <p:ph type="body" idx="1"/>
          </p:nvPr>
        </p:nvSpPr>
        <p:spPr>
          <a:xfrm>
            <a:off x="609600" y="1676400"/>
            <a:ext cx="4191000" cy="4343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Database engine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Storage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Retrieval</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Update</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Query Processor</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Data dictionary</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Utilities</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Security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Some Preliminaries</a:t>
            </a:r>
            <a:endParaRPr/>
          </a:p>
        </p:txBody>
      </p:sp>
      <p:sp>
        <p:nvSpPr>
          <p:cNvPr id="123" name="Google Shape;123;p1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Relational Data Model was originally devised by Edgar F. Codd in 1969.  His seminal paper (1970) was entitled </a:t>
            </a:r>
            <a:r>
              <a:rPr lang="en-US" sz="2400" b="0" i="1" u="none" strike="noStrike" cap="none">
                <a:solidFill>
                  <a:schemeClr val="dk1"/>
                </a:solidFill>
                <a:latin typeface="Calibri"/>
                <a:ea typeface="Calibri"/>
                <a:cs typeface="Calibri"/>
                <a:sym typeface="Calibri"/>
              </a:rPr>
              <a:t>A Relational Model of Data for Large Shared Data Banks</a:t>
            </a:r>
            <a:r>
              <a:rPr lang="en-US" sz="2400" b="0" i="0" u="none" strike="noStrike" cap="none">
                <a:solidFill>
                  <a:schemeClr val="dk1"/>
                </a:solidFill>
                <a:latin typeface="Calibri"/>
                <a:ea typeface="Calibri"/>
                <a:cs typeface="Calibri"/>
                <a:sym typeface="Calibri"/>
              </a:rPr>
              <a:t>.</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An </a:t>
            </a:r>
            <a:r>
              <a:rPr lang="en-US" sz="2400" b="0" i="1" u="none" strike="noStrike" cap="none">
                <a:solidFill>
                  <a:schemeClr val="dk1"/>
                </a:solidFill>
                <a:latin typeface="Calibri"/>
                <a:ea typeface="Calibri"/>
                <a:cs typeface="Calibri"/>
                <a:sym typeface="Calibri"/>
              </a:rPr>
              <a:t>organised</a:t>
            </a:r>
            <a:r>
              <a:rPr lang="en-US" sz="2400" b="0" i="0" u="none" strike="noStrike" cap="none">
                <a:solidFill>
                  <a:schemeClr val="dk1"/>
                </a:solidFill>
                <a:latin typeface="Calibri"/>
                <a:ea typeface="Calibri"/>
                <a:cs typeface="Calibri"/>
                <a:sym typeface="Calibri"/>
              </a:rPr>
              <a:t>, machine-readable collection of </a:t>
            </a:r>
            <a:r>
              <a:rPr lang="en-US" sz="2400" b="0" i="1" u="none" strike="noStrike" cap="none">
                <a:solidFill>
                  <a:schemeClr val="dk1"/>
                </a:solidFill>
                <a:latin typeface="Calibri"/>
                <a:ea typeface="Calibri"/>
                <a:cs typeface="Calibri"/>
                <a:sym typeface="Calibri"/>
              </a:rPr>
              <a:t>symbols</a:t>
            </a:r>
            <a:r>
              <a:rPr lang="en-US" sz="2400" b="0" i="0" u="none" strike="noStrike" cap="none">
                <a:solidFill>
                  <a:schemeClr val="dk1"/>
                </a:solidFill>
                <a:latin typeface="Calibri"/>
                <a:ea typeface="Calibri"/>
                <a:cs typeface="Calibri"/>
                <a:sym typeface="Calibri"/>
              </a:rPr>
              <a:t>, to be </a:t>
            </a:r>
            <a:r>
              <a:rPr lang="en-US" sz="2400" b="0" i="1" u="none" strike="noStrike" cap="none">
                <a:solidFill>
                  <a:schemeClr val="dk1"/>
                </a:solidFill>
                <a:latin typeface="Calibri"/>
                <a:ea typeface="Calibri"/>
                <a:cs typeface="Calibri"/>
                <a:sym typeface="Calibri"/>
              </a:rPr>
              <a:t>interpreted</a:t>
            </a:r>
            <a:r>
              <a:rPr lang="en-US" sz="2400" b="0" i="0" u="none" strike="noStrike" cap="none">
                <a:solidFill>
                  <a:schemeClr val="dk1"/>
                </a:solidFill>
                <a:latin typeface="Calibri"/>
                <a:ea typeface="Calibri"/>
                <a:cs typeface="Calibri"/>
                <a:sym typeface="Calibri"/>
              </a:rPr>
              <a:t> as a </a:t>
            </a:r>
            <a:r>
              <a:rPr lang="en-US" sz="2400" b="0" i="1" u="none" strike="noStrike" cap="none">
                <a:solidFill>
                  <a:schemeClr val="dk1"/>
                </a:solidFill>
                <a:latin typeface="Calibri"/>
                <a:ea typeface="Calibri"/>
                <a:cs typeface="Calibri"/>
                <a:sym typeface="Calibri"/>
              </a:rPr>
              <a:t>true</a:t>
            </a:r>
            <a:r>
              <a:rPr lang="en-US" sz="2400" b="0" i="0" u="none" strike="noStrike" cap="none">
                <a:solidFill>
                  <a:schemeClr val="dk1"/>
                </a:solidFill>
                <a:latin typeface="Calibri"/>
                <a:ea typeface="Calibri"/>
                <a:cs typeface="Calibri"/>
                <a:sym typeface="Calibri"/>
              </a:rPr>
              <a:t> account of some </a:t>
            </a:r>
            <a:r>
              <a:rPr lang="en-US" sz="2400" b="0" i="1" u="none" strike="noStrike" cap="none">
                <a:solidFill>
                  <a:schemeClr val="dk1"/>
                </a:solidFill>
                <a:latin typeface="Calibri"/>
                <a:ea typeface="Calibri"/>
                <a:cs typeface="Calibri"/>
                <a:sym typeface="Calibri"/>
              </a:rPr>
              <a:t>enterprise</a:t>
            </a:r>
            <a:r>
              <a:rPr lang="en-US" sz="2400" b="0" i="0" u="none" strike="noStrike" cap="none">
                <a:solidFill>
                  <a:schemeClr val="dk1"/>
                </a:solidFill>
                <a:latin typeface="Calibri"/>
                <a:ea typeface="Calibri"/>
                <a:cs typeface="Calibri"/>
                <a:sym typeface="Calibri"/>
              </a:rPr>
              <a:t>.</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so a database is also a collection of </a:t>
            </a:r>
            <a:r>
              <a:rPr lang="en-US" sz="2400" b="0" i="1" u="none" strike="noStrike" cap="none">
                <a:solidFill>
                  <a:schemeClr val="dk1"/>
                </a:solidFill>
                <a:latin typeface="Calibri"/>
                <a:ea typeface="Calibri"/>
                <a:cs typeface="Calibri"/>
                <a:sym typeface="Calibri"/>
              </a:rPr>
              <a:t>tables/relations</a:t>
            </a:r>
            <a:r>
              <a:rPr lang="en-US" sz="2400" b="0" i="0" u="none" strike="noStrike" cap="none">
                <a:solidFill>
                  <a:schemeClr val="dk1"/>
                </a:solidFill>
                <a:latin typeface="Calibri"/>
                <a:ea typeface="Calibri"/>
                <a:cs typeface="Calibri"/>
                <a:sym typeface="Calibri"/>
              </a:rPr>
              <a:t>.</a:t>
            </a:r>
            <a:endParaRPr/>
          </a:p>
          <a:p>
            <a:pPr marL="342900" marR="0" lvl="0" indent="-190500" algn="l" rtl="0">
              <a:lnSpc>
                <a:spcPct val="100000"/>
              </a:lnSpc>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20</a:t>
            </a:fld>
            <a:endParaRPr/>
          </a:p>
        </p:txBody>
      </p:sp>
      <p:sp>
        <p:nvSpPr>
          <p:cNvPr id="320" name="Google Shape;320;p36"/>
          <p:cNvSpPr txBox="1">
            <a:spLocks noGrp="1"/>
          </p:cNvSpPr>
          <p:nvPr>
            <p:ph type="title"/>
          </p:nvPr>
        </p:nvSpPr>
        <p:spPr>
          <a:xfrm>
            <a:off x="457200" y="0"/>
            <a:ext cx="82296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DBMS Engine, Security, Utilities</a:t>
            </a:r>
            <a:endParaRPr/>
          </a:p>
        </p:txBody>
      </p:sp>
      <p:sp>
        <p:nvSpPr>
          <p:cNvPr id="321" name="Google Shape;321;p36"/>
          <p:cNvSpPr/>
          <p:nvPr/>
        </p:nvSpPr>
        <p:spPr>
          <a:xfrm>
            <a:off x="2016125" y="971550"/>
            <a:ext cx="5957887" cy="1928812"/>
          </a:xfrm>
          <a:prstGeom prst="ellipse">
            <a:avLst/>
          </a:prstGeom>
          <a:solidFill>
            <a:srgbClr val="E7FFFF"/>
          </a:solidFill>
          <a:ln w="12700" cap="flat" cmpd="sng">
            <a:solidFill>
              <a:schemeClr val="dk1"/>
            </a:solidFill>
            <a:prstDash val="solid"/>
            <a:miter lim="800000"/>
            <a:headEnd type="none" w="sm" len="sm"/>
            <a:tailEnd type="none" w="sm" len="sm"/>
          </a:ln>
        </p:spPr>
        <p:txBody>
          <a:bodyPr spcFirstLastPara="1" wrap="square" lIns="0" tIns="46025" rIns="0" bIns="46025" anchor="ctr" anchorCtr="0">
            <a:noAutofit/>
          </a:bodyPr>
          <a:lstStyle/>
          <a:p>
            <a:pPr marL="0" marR="0" lvl="0" indent="0" algn="r" rtl="0">
              <a:lnSpc>
                <a:spcPct val="100000"/>
              </a:lnSpc>
              <a:spcBef>
                <a:spcPts val="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Data</a:t>
            </a:r>
            <a:endParaRPr/>
          </a:p>
          <a:p>
            <a:pPr marL="0" marR="0" lvl="0" indent="0" algn="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Tables</a:t>
            </a:r>
            <a:endParaRPr/>
          </a:p>
        </p:txBody>
      </p:sp>
      <p:sp>
        <p:nvSpPr>
          <p:cNvPr id="322" name="Google Shape;322;p36"/>
          <p:cNvSpPr txBox="1"/>
          <p:nvPr/>
        </p:nvSpPr>
        <p:spPr>
          <a:xfrm>
            <a:off x="1403350" y="2919412"/>
            <a:ext cx="6977062" cy="1633537"/>
          </a:xfrm>
          <a:prstGeom prst="rect">
            <a:avLst/>
          </a:prstGeom>
          <a:solidFill>
            <a:srgbClr val="E7FF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noAutofit/>
          </a:bodyPr>
          <a:lstStyle/>
          <a:p>
            <a:pPr marL="0" marR="0" lvl="0" indent="0" algn="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Database</a:t>
            </a:r>
            <a:endParaRPr/>
          </a:p>
          <a:p>
            <a:pPr marL="0" marR="0" lvl="0" indent="0" algn="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Engine</a:t>
            </a:r>
            <a:endParaRPr/>
          </a:p>
        </p:txBody>
      </p:sp>
      <p:sp>
        <p:nvSpPr>
          <p:cNvPr id="323" name="Google Shape;323;p36"/>
          <p:cNvSpPr txBox="1"/>
          <p:nvPr/>
        </p:nvSpPr>
        <p:spPr>
          <a:xfrm>
            <a:off x="4545012" y="1047750"/>
            <a:ext cx="2006600" cy="990600"/>
          </a:xfrm>
          <a:prstGeom prst="rect">
            <a:avLst/>
          </a:prstGeom>
          <a:solidFill>
            <a:srgbClr val="FFFFE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Product</a:t>
            </a:r>
            <a:endParaRPr/>
          </a:p>
          <a:p>
            <a:pPr marL="0" marR="0" lvl="0" indent="0" algn="l" rtl="0">
              <a:lnSpc>
                <a:spcPct val="100000"/>
              </a:lnSpc>
              <a:spcBef>
                <a:spcPts val="0"/>
              </a:spcBef>
              <a:spcAft>
                <a:spcPts val="0"/>
              </a:spcAft>
              <a:buClr>
                <a:schemeClr val="dk1"/>
              </a:buClr>
              <a:buSzPts val="1400"/>
              <a:buFont typeface="Calibri"/>
              <a:buNone/>
            </a:pPr>
            <a:r>
              <a:rPr lang="en-US" sz="1400" b="0" i="0" u="sng">
                <a:solidFill>
                  <a:schemeClr val="dk1"/>
                </a:solidFill>
                <a:latin typeface="Calibri"/>
                <a:ea typeface="Calibri"/>
                <a:cs typeface="Calibri"/>
                <a:sym typeface="Calibri"/>
              </a:rPr>
              <a:t>ItemID</a:t>
            </a:r>
            <a:r>
              <a:rPr lang="en-US" sz="1400" b="0" i="0" u="none">
                <a:solidFill>
                  <a:schemeClr val="dk1"/>
                </a:solidFill>
                <a:latin typeface="Calibri"/>
                <a:ea typeface="Calibri"/>
                <a:cs typeface="Calibri"/>
                <a:sym typeface="Calibri"/>
              </a:rPr>
              <a:t>	Description</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887	Dog food</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946	Cat food</a:t>
            </a:r>
            <a:endParaRPr/>
          </a:p>
        </p:txBody>
      </p:sp>
      <p:sp>
        <p:nvSpPr>
          <p:cNvPr id="324" name="Google Shape;324;p36"/>
          <p:cNvSpPr txBox="1"/>
          <p:nvPr/>
        </p:nvSpPr>
        <p:spPr>
          <a:xfrm>
            <a:off x="4125912" y="1352550"/>
            <a:ext cx="1816100" cy="990600"/>
          </a:xfrm>
          <a:prstGeom prst="rect">
            <a:avLst/>
          </a:prstGeom>
          <a:solidFill>
            <a:srgbClr val="FFFFE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Order</a:t>
            </a:r>
            <a:endParaRPr/>
          </a:p>
          <a:p>
            <a:pPr marL="0" marR="0" lvl="0" indent="0" algn="l" rtl="0">
              <a:lnSpc>
                <a:spcPct val="100000"/>
              </a:lnSpc>
              <a:spcBef>
                <a:spcPts val="0"/>
              </a:spcBef>
              <a:spcAft>
                <a:spcPts val="0"/>
              </a:spcAft>
              <a:buClr>
                <a:schemeClr val="dk1"/>
              </a:buClr>
              <a:buSzPts val="1400"/>
              <a:buFont typeface="Calibri"/>
              <a:buNone/>
            </a:pPr>
            <a:r>
              <a:rPr lang="en-US" sz="1400" b="0" i="0" u="sng">
                <a:solidFill>
                  <a:schemeClr val="dk1"/>
                </a:solidFill>
                <a:latin typeface="Calibri"/>
                <a:ea typeface="Calibri"/>
                <a:cs typeface="Calibri"/>
                <a:sym typeface="Calibri"/>
              </a:rPr>
              <a:t>OrderID</a:t>
            </a:r>
            <a:r>
              <a:rPr lang="en-US" sz="1400" b="0" i="0" u="none">
                <a:solidFill>
                  <a:schemeClr val="dk1"/>
                </a:solidFill>
                <a:latin typeface="Calibri"/>
                <a:ea typeface="Calibri"/>
                <a:cs typeface="Calibri"/>
                <a:sym typeface="Calibri"/>
              </a:rPr>
              <a:t>	ODate</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9874	3-3-97</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9888	3-9-97</a:t>
            </a:r>
            <a:endParaRPr/>
          </a:p>
        </p:txBody>
      </p:sp>
      <p:sp>
        <p:nvSpPr>
          <p:cNvPr id="325" name="Google Shape;325;p36"/>
          <p:cNvSpPr txBox="1"/>
          <p:nvPr/>
        </p:nvSpPr>
        <p:spPr>
          <a:xfrm>
            <a:off x="3609975" y="1657350"/>
            <a:ext cx="2103437" cy="990600"/>
          </a:xfrm>
          <a:prstGeom prst="rect">
            <a:avLst/>
          </a:prstGeom>
          <a:solidFill>
            <a:srgbClr val="FFFFE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Customer</a:t>
            </a:r>
            <a:endParaRPr/>
          </a:p>
          <a:p>
            <a:pPr marL="0" marR="0" lvl="0" indent="0" algn="l" rtl="0">
              <a:lnSpc>
                <a:spcPct val="100000"/>
              </a:lnSpc>
              <a:spcBef>
                <a:spcPts val="0"/>
              </a:spcBef>
              <a:spcAft>
                <a:spcPts val="0"/>
              </a:spcAft>
              <a:buClr>
                <a:schemeClr val="dk1"/>
              </a:buClr>
              <a:buSzPts val="1400"/>
              <a:buFont typeface="Calibri"/>
              <a:buNone/>
            </a:pPr>
            <a:r>
              <a:rPr lang="en-US" sz="1400" b="0" i="0" u="sng">
                <a:solidFill>
                  <a:schemeClr val="dk1"/>
                </a:solidFill>
                <a:latin typeface="Calibri"/>
                <a:ea typeface="Calibri"/>
                <a:cs typeface="Calibri"/>
                <a:sym typeface="Calibri"/>
              </a:rPr>
              <a:t>CustomerID</a:t>
            </a:r>
            <a:r>
              <a:rPr lang="en-US" sz="1400" b="0" i="0" u="none">
                <a:solidFill>
                  <a:schemeClr val="dk1"/>
                </a:solidFill>
                <a:latin typeface="Calibri"/>
                <a:ea typeface="Calibri"/>
                <a:cs typeface="Calibri"/>
                <a:sym typeface="Calibri"/>
              </a:rPr>
              <a:t>	 Name</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1195	Jones</a:t>
            </a:r>
            <a:endParaRPr/>
          </a:p>
          <a:p>
            <a:pPr marL="0" marR="0" lvl="0" indent="0" algn="l" rtl="0">
              <a:lnSpc>
                <a:spcPct val="100000"/>
              </a:lnSpc>
              <a:spcBef>
                <a:spcPts val="0"/>
              </a:spcBef>
              <a:spcAft>
                <a:spcPts val="0"/>
              </a:spcAft>
              <a:buClr>
                <a:schemeClr val="dk1"/>
              </a:buClr>
              <a:buSzPts val="1400"/>
              <a:buFont typeface="Calibri"/>
              <a:buNone/>
            </a:pPr>
            <a:r>
              <a:rPr lang="en-US" sz="1400" b="0" i="0" u="none">
                <a:solidFill>
                  <a:schemeClr val="dk1"/>
                </a:solidFill>
                <a:latin typeface="Calibri"/>
                <a:ea typeface="Calibri"/>
                <a:cs typeface="Calibri"/>
                <a:sym typeface="Calibri"/>
              </a:rPr>
              <a:t>2355	Rojas</a:t>
            </a:r>
            <a:endParaRPr/>
          </a:p>
        </p:txBody>
      </p:sp>
      <p:sp>
        <p:nvSpPr>
          <p:cNvPr id="326" name="Google Shape;326;p36"/>
          <p:cNvSpPr txBox="1"/>
          <p:nvPr/>
        </p:nvSpPr>
        <p:spPr>
          <a:xfrm>
            <a:off x="2230437" y="3028950"/>
            <a:ext cx="4397375" cy="914400"/>
          </a:xfrm>
          <a:prstGeom prst="rect">
            <a:avLst/>
          </a:prstGeom>
          <a:solidFill>
            <a:srgbClr val="FFFFE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Product</a:t>
            </a: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sng">
                <a:solidFill>
                  <a:schemeClr val="dk1"/>
                </a:solidFill>
                <a:latin typeface="Calibri"/>
                <a:ea typeface="Calibri"/>
                <a:cs typeface="Calibri"/>
                <a:sym typeface="Calibri"/>
              </a:rPr>
              <a:t>ItemID</a:t>
            </a:r>
            <a:r>
              <a:rPr lang="en-US" sz="1800" b="0" i="0" u="none">
                <a:solidFill>
                  <a:schemeClr val="dk1"/>
                </a:solidFill>
                <a:latin typeface="Calibri"/>
                <a:ea typeface="Calibri"/>
                <a:cs typeface="Calibri"/>
                <a:sym typeface="Calibri"/>
              </a:rPr>
              <a:t>	Integer, Unique</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Description	Text, 100 char</a:t>
            </a:r>
            <a:endParaRPr/>
          </a:p>
        </p:txBody>
      </p:sp>
      <p:sp>
        <p:nvSpPr>
          <p:cNvPr id="327" name="Google Shape;327;p36"/>
          <p:cNvSpPr txBox="1"/>
          <p:nvPr/>
        </p:nvSpPr>
        <p:spPr>
          <a:xfrm>
            <a:off x="2078037" y="3333750"/>
            <a:ext cx="4397375" cy="996950"/>
          </a:xfrm>
          <a:prstGeom prst="rect">
            <a:avLst/>
          </a:prstGeom>
          <a:solidFill>
            <a:srgbClr val="FFFFE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Customer</a:t>
            </a:r>
            <a:endParaRPr sz="18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0" i="0" u="sng">
                <a:solidFill>
                  <a:schemeClr val="dk1"/>
                </a:solidFill>
                <a:latin typeface="Calibri"/>
                <a:ea typeface="Calibri"/>
                <a:cs typeface="Calibri"/>
                <a:sym typeface="Calibri"/>
              </a:rPr>
              <a:t>CustomerID</a:t>
            </a:r>
            <a:r>
              <a:rPr lang="en-US" sz="1800" b="0" i="0" u="none">
                <a:solidFill>
                  <a:schemeClr val="dk1"/>
                </a:solidFill>
                <a:latin typeface="Calibri"/>
                <a:ea typeface="Calibri"/>
                <a:cs typeface="Calibri"/>
                <a:sym typeface="Calibri"/>
              </a:rPr>
              <a:t>	Integer, Unique</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Name	Text, 50 char</a:t>
            </a:r>
            <a:endParaRPr/>
          </a:p>
        </p:txBody>
      </p:sp>
      <p:cxnSp>
        <p:nvCxnSpPr>
          <p:cNvPr id="328" name="Google Shape;328;p36"/>
          <p:cNvCxnSpPr/>
          <p:nvPr/>
        </p:nvCxnSpPr>
        <p:spPr>
          <a:xfrm rot="10800000">
            <a:off x="5346700" y="3562350"/>
            <a:ext cx="1433512" cy="685800"/>
          </a:xfrm>
          <a:prstGeom prst="straightConnector1">
            <a:avLst/>
          </a:prstGeom>
          <a:noFill/>
          <a:ln w="12700" cap="flat" cmpd="sng">
            <a:solidFill>
              <a:schemeClr val="dk1"/>
            </a:solidFill>
            <a:prstDash val="solid"/>
            <a:miter lim="800000"/>
            <a:headEnd type="none" w="med" len="med"/>
            <a:tailEnd type="triangle" w="sm" len="sm"/>
          </a:ln>
        </p:spPr>
      </p:cxnSp>
      <p:cxnSp>
        <p:nvCxnSpPr>
          <p:cNvPr id="329" name="Google Shape;329;p36"/>
          <p:cNvCxnSpPr/>
          <p:nvPr/>
        </p:nvCxnSpPr>
        <p:spPr>
          <a:xfrm rot="10800000">
            <a:off x="5441950" y="3257550"/>
            <a:ext cx="1338262" cy="990600"/>
          </a:xfrm>
          <a:prstGeom prst="straightConnector1">
            <a:avLst/>
          </a:prstGeom>
          <a:noFill/>
          <a:ln w="12700" cap="flat" cmpd="sng">
            <a:solidFill>
              <a:schemeClr val="dk1"/>
            </a:solidFill>
            <a:prstDash val="solid"/>
            <a:miter lim="800000"/>
            <a:headEnd type="none" w="med" len="med"/>
            <a:tailEnd type="triangle" w="sm" len="sm"/>
          </a:ln>
        </p:spPr>
      </p:cxnSp>
      <p:sp>
        <p:nvSpPr>
          <p:cNvPr id="330" name="Google Shape;330;p36"/>
          <p:cNvSpPr txBox="1"/>
          <p:nvPr/>
        </p:nvSpPr>
        <p:spPr>
          <a:xfrm>
            <a:off x="1403350" y="4552950"/>
            <a:ext cx="6977062" cy="762000"/>
          </a:xfrm>
          <a:prstGeom prst="rect">
            <a:avLst/>
          </a:prstGeom>
          <a:solidFill>
            <a:srgbClr val="EBFFEB"/>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Security</a:t>
            </a:r>
            <a:endParaRPr/>
          </a:p>
        </p:txBody>
      </p:sp>
      <p:sp>
        <p:nvSpPr>
          <p:cNvPr id="331" name="Google Shape;331;p36"/>
          <p:cNvSpPr txBox="1"/>
          <p:nvPr/>
        </p:nvSpPr>
        <p:spPr>
          <a:xfrm>
            <a:off x="2381250" y="4629150"/>
            <a:ext cx="20129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User Identification</a:t>
            </a:r>
            <a:endParaRPr/>
          </a:p>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Access Rights</a:t>
            </a:r>
            <a:endParaRPr/>
          </a:p>
        </p:txBody>
      </p:sp>
      <p:sp>
        <p:nvSpPr>
          <p:cNvPr id="332" name="Google Shape;332;p36"/>
          <p:cNvSpPr txBox="1"/>
          <p:nvPr/>
        </p:nvSpPr>
        <p:spPr>
          <a:xfrm>
            <a:off x="1403350" y="5314950"/>
            <a:ext cx="6977062" cy="762000"/>
          </a:xfrm>
          <a:prstGeom prst="rect">
            <a:avLst/>
          </a:prstGeom>
          <a:solidFill>
            <a:srgbClr val="EBFFEB"/>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Utilities</a:t>
            </a:r>
            <a:endParaRPr/>
          </a:p>
        </p:txBody>
      </p:sp>
      <p:sp>
        <p:nvSpPr>
          <p:cNvPr id="333" name="Google Shape;333;p36"/>
          <p:cNvSpPr txBox="1"/>
          <p:nvPr/>
        </p:nvSpPr>
        <p:spPr>
          <a:xfrm>
            <a:off x="5910262" y="4629150"/>
            <a:ext cx="19240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Concurrency and</a:t>
            </a:r>
            <a:endParaRPr/>
          </a:p>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Lock Manager</a:t>
            </a:r>
            <a:endParaRPr/>
          </a:p>
        </p:txBody>
      </p:sp>
      <p:sp>
        <p:nvSpPr>
          <p:cNvPr id="334" name="Google Shape;334;p36"/>
          <p:cNvSpPr txBox="1"/>
          <p:nvPr/>
        </p:nvSpPr>
        <p:spPr>
          <a:xfrm>
            <a:off x="2540000" y="5391150"/>
            <a:ext cx="13906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Backup and</a:t>
            </a:r>
            <a:endParaRPr/>
          </a:p>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Recovery</a:t>
            </a:r>
            <a:endParaRPr/>
          </a:p>
        </p:txBody>
      </p:sp>
      <p:sp>
        <p:nvSpPr>
          <p:cNvPr id="335" name="Google Shape;335;p36"/>
          <p:cNvSpPr txBox="1"/>
          <p:nvPr/>
        </p:nvSpPr>
        <p:spPr>
          <a:xfrm>
            <a:off x="5983287" y="5391150"/>
            <a:ext cx="16319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Administration</a:t>
            </a:r>
            <a:endParaRPr/>
          </a:p>
        </p:txBody>
      </p:sp>
      <p:sp>
        <p:nvSpPr>
          <p:cNvPr id="336" name="Google Shape;336;p36"/>
          <p:cNvSpPr txBox="1"/>
          <p:nvPr/>
        </p:nvSpPr>
        <p:spPr>
          <a:xfrm>
            <a:off x="6551612" y="3867150"/>
            <a:ext cx="12001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Data</a:t>
            </a:r>
            <a:endParaRPr/>
          </a:p>
          <a:p>
            <a:pPr marL="0" marR="0" lvl="0" indent="0" algn="l" rtl="0">
              <a:lnSpc>
                <a:spcPct val="100000"/>
              </a:lnSpc>
              <a:spcBef>
                <a:spcPts val="0"/>
              </a:spcBef>
              <a:spcAft>
                <a:spcPts val="0"/>
              </a:spcAft>
              <a:buClr>
                <a:schemeClr val="dk1"/>
              </a:buClr>
              <a:buSzPts val="1800"/>
              <a:buFont typeface="Calibri"/>
              <a:buNone/>
            </a:pPr>
            <a:r>
              <a:rPr lang="en-US" sz="1800" b="0" i="1" u="none">
                <a:solidFill>
                  <a:schemeClr val="dk1"/>
                </a:solidFill>
                <a:latin typeface="Calibri"/>
                <a:ea typeface="Calibri"/>
                <a:cs typeface="Calibri"/>
                <a:sym typeface="Calibri"/>
              </a:rPr>
              <a:t>Dictionary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21</a:t>
            </a:fld>
            <a:endParaRPr/>
          </a:p>
        </p:txBody>
      </p:sp>
      <p:sp>
        <p:nvSpPr>
          <p:cNvPr id="343" name="Google Shape;343;p37"/>
          <p:cNvSpPr txBox="1">
            <a:spLocks noGrp="1"/>
          </p:cNvSpPr>
          <p:nvPr>
            <p:ph type="title"/>
          </p:nvPr>
        </p:nvSpPr>
        <p:spPr>
          <a:xfrm>
            <a:off x="457200" y="76200"/>
            <a:ext cx="8229600" cy="8842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Database Tables (Access)</a:t>
            </a:r>
            <a:endParaRPr/>
          </a:p>
        </p:txBody>
      </p:sp>
      <p:pic>
        <p:nvPicPr>
          <p:cNvPr id="344" name="Google Shape;344;p37"/>
          <p:cNvPicPr preferRelativeResize="0"/>
          <p:nvPr/>
        </p:nvPicPr>
        <p:blipFill rotWithShape="1">
          <a:blip r:embed="rId3">
            <a:alphaModFix/>
          </a:blip>
          <a:srcRect/>
          <a:stretch/>
        </p:blipFill>
        <p:spPr>
          <a:xfrm>
            <a:off x="990600" y="1106487"/>
            <a:ext cx="7307262" cy="54467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22</a:t>
            </a:fld>
            <a:endParaRPr/>
          </a:p>
        </p:txBody>
      </p:sp>
      <p:sp>
        <p:nvSpPr>
          <p:cNvPr id="351" name="Google Shape;351;p38"/>
          <p:cNvSpPr txBox="1">
            <a:spLocks noGrp="1"/>
          </p:cNvSpPr>
          <p:nvPr>
            <p:ph type="title"/>
          </p:nvPr>
        </p:nvSpPr>
        <p:spPr>
          <a:xfrm>
            <a:off x="457200" y="152400"/>
            <a:ext cx="8229600" cy="8080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Database Tables (Oracle)</a:t>
            </a:r>
            <a:endParaRPr/>
          </a:p>
        </p:txBody>
      </p:sp>
      <p:pic>
        <p:nvPicPr>
          <p:cNvPr id="352" name="Google Shape;352;p38"/>
          <p:cNvPicPr preferRelativeResize="0"/>
          <p:nvPr/>
        </p:nvPicPr>
        <p:blipFill rotWithShape="1">
          <a:blip r:embed="rId3">
            <a:alphaModFix/>
          </a:blip>
          <a:srcRect/>
          <a:stretch/>
        </p:blipFill>
        <p:spPr>
          <a:xfrm>
            <a:off x="457200" y="990600"/>
            <a:ext cx="8077200" cy="5638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People Who Work with Databases</a:t>
            </a:r>
            <a:endParaRPr/>
          </a:p>
        </p:txBody>
      </p:sp>
      <p:sp>
        <p:nvSpPr>
          <p:cNvPr id="360" name="Google Shape;360;p39"/>
          <p:cNvSpPr txBox="1">
            <a:spLocks noGrp="1"/>
          </p:cNvSpPr>
          <p:nvPr>
            <p:ph type="body" idx="1"/>
          </p:nvPr>
        </p:nvSpPr>
        <p:spPr>
          <a:xfrm>
            <a:off x="301625" y="1447800"/>
            <a:ext cx="8540750" cy="5181600"/>
          </a:xfrm>
          <a:prstGeom prst="rect">
            <a:avLst/>
          </a:prstGeom>
          <a:noFill/>
          <a:ln>
            <a:noFill/>
          </a:ln>
        </p:spPr>
        <p:txBody>
          <a:bodyPr spcFirstLastPara="1" wrap="square" lIns="91425" tIns="45700" rIns="91425" bIns="45700" anchor="t" anchorCtr="0">
            <a:noAutofit/>
          </a:bodyPr>
          <a:lstStyle/>
          <a:p>
            <a:pPr marL="742950" lvl="1" indent="-28575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Database Implementers / Designer /Back End Developer</a:t>
            </a:r>
            <a:endParaRPr/>
          </a:p>
          <a:p>
            <a:pPr marL="742950" lvl="1" indent="-28575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End Users / Naïve User / Data Entry Operator</a:t>
            </a:r>
            <a:endParaRPr/>
          </a:p>
          <a:p>
            <a:pPr marL="742950" lvl="1" indent="-28575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Application Programmers / Front End Developer</a:t>
            </a:r>
            <a:endParaRPr/>
          </a:p>
          <a:p>
            <a:pPr marL="742950" lvl="1" indent="-28575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DBA / System Manager</a:t>
            </a:r>
            <a:endParaRPr sz="3600" b="0" i="0" u="none">
              <a:solidFill>
                <a:schemeClr val="dk1"/>
              </a:solidFill>
              <a:latin typeface="Calibri"/>
              <a:ea typeface="Calibri"/>
              <a:cs typeface="Calibri"/>
              <a:sym typeface="Calibri"/>
            </a:endParaRPr>
          </a:p>
          <a:p>
            <a:pPr marL="342900" lvl="0" indent="-114300" algn="l" rtl="0">
              <a:spcBef>
                <a:spcPts val="2000"/>
              </a:spcBef>
              <a:spcAft>
                <a:spcPts val="0"/>
              </a:spcAft>
              <a:buClr>
                <a:schemeClr val="dk1"/>
              </a:buClr>
              <a:buSzPts val="3600"/>
              <a:buNone/>
            </a:pPr>
            <a:endParaRPr sz="3600" b="0" i="0" u="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381000" y="76200"/>
            <a:ext cx="8229600" cy="8842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End Users</a:t>
            </a:r>
            <a:endParaRPr/>
          </a:p>
        </p:txBody>
      </p:sp>
      <p:sp>
        <p:nvSpPr>
          <p:cNvPr id="368" name="Google Shape;368;p40"/>
          <p:cNvSpPr txBox="1">
            <a:spLocks noGrp="1"/>
          </p:cNvSpPr>
          <p:nvPr>
            <p:ph type="body" idx="1"/>
          </p:nvPr>
        </p:nvSpPr>
        <p:spPr>
          <a:xfrm>
            <a:off x="457200" y="990600"/>
            <a:ext cx="8229600" cy="5486400"/>
          </a:xfrm>
          <a:prstGeom prst="rect">
            <a:avLst/>
          </a:prstGeom>
          <a:noFill/>
          <a:ln>
            <a:noFill/>
          </a:ln>
        </p:spPr>
        <p:txBody>
          <a:bodyPr spcFirstLastPara="1" wrap="square" lIns="91425" tIns="45700" rIns="91425" bIns="45700" anchor="t" anchorCtr="0">
            <a:normAutofit/>
          </a:bodyPr>
          <a:lstStyle/>
          <a:p>
            <a:pPr marL="342900" lvl="0" indent="-342900" algn="just" rtl="0">
              <a:lnSpc>
                <a:spcPct val="80000"/>
              </a:lnSpc>
              <a:spcBef>
                <a:spcPts val="0"/>
              </a:spcBef>
              <a:spcAft>
                <a:spcPts val="0"/>
              </a:spcAft>
              <a:buClr>
                <a:srgbClr val="FF3300"/>
              </a:buClr>
              <a:buSzPts val="2800"/>
              <a:buFont typeface="Arial"/>
              <a:buChar char="•"/>
            </a:pPr>
            <a:r>
              <a:rPr lang="en-US" sz="2800" b="0" i="0" u="none">
                <a:solidFill>
                  <a:srgbClr val="FF3300"/>
                </a:solidFill>
                <a:latin typeface="Calibri"/>
                <a:ea typeface="Calibri"/>
                <a:cs typeface="Calibri"/>
                <a:sym typeface="Calibri"/>
              </a:rPr>
              <a:t>Casual users</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These are people who use the database occasionally.</a:t>
            </a:r>
            <a:endParaRPr/>
          </a:p>
          <a:p>
            <a:pPr marL="342900" lvl="0" indent="-342900" algn="just" rtl="0">
              <a:lnSpc>
                <a:spcPct val="80000"/>
              </a:lnSpc>
              <a:spcBef>
                <a:spcPts val="560"/>
              </a:spcBef>
              <a:spcAft>
                <a:spcPts val="0"/>
              </a:spcAft>
              <a:buClr>
                <a:srgbClr val="FF3300"/>
              </a:buClr>
              <a:buSzPts val="2800"/>
              <a:buFont typeface="Arial"/>
              <a:buChar char="•"/>
            </a:pPr>
            <a:r>
              <a:rPr lang="en-US" sz="2800" b="0" i="0" u="none">
                <a:solidFill>
                  <a:srgbClr val="FF3300"/>
                </a:solidFill>
                <a:latin typeface="Calibri"/>
                <a:ea typeface="Calibri"/>
                <a:cs typeface="Calibri"/>
                <a:sym typeface="Calibri"/>
              </a:rPr>
              <a:t>Naive users</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These are users who constantly querying and updating the database.</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Eg. Reservation Clerks of Airline, Railway, Hotel, etc.</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Clerks at receiving station of Courier service, Insurance agencies, etc. </a:t>
            </a:r>
            <a:endParaRPr/>
          </a:p>
          <a:p>
            <a:pPr marL="342900" lvl="0" indent="-342900" algn="just" rtl="0">
              <a:lnSpc>
                <a:spcPct val="80000"/>
              </a:lnSpc>
              <a:spcBef>
                <a:spcPts val="560"/>
              </a:spcBef>
              <a:spcAft>
                <a:spcPts val="0"/>
              </a:spcAft>
              <a:buClr>
                <a:srgbClr val="FF3300"/>
              </a:buClr>
              <a:buSzPts val="2800"/>
              <a:buFont typeface="Arial"/>
              <a:buChar char="•"/>
            </a:pPr>
            <a:r>
              <a:rPr lang="en-US" sz="2800" b="0" i="0" u="none">
                <a:solidFill>
                  <a:srgbClr val="FF3300"/>
                </a:solidFill>
                <a:latin typeface="Calibri"/>
                <a:ea typeface="Calibri"/>
                <a:cs typeface="Calibri"/>
                <a:sym typeface="Calibri"/>
              </a:rPr>
              <a:t>Sophisticated Users</a:t>
            </a:r>
            <a:endParaRPr/>
          </a:p>
          <a:p>
            <a:pPr marL="342900" lvl="0" indent="-342900" algn="just" rtl="0">
              <a:lnSpc>
                <a:spcPct val="80000"/>
              </a:lnSpc>
              <a:spcBef>
                <a:spcPts val="560"/>
              </a:spcBef>
              <a:spcAft>
                <a:spcPts val="0"/>
              </a:spcAft>
              <a:buClr>
                <a:srgbClr val="FF3300"/>
              </a:buClr>
              <a:buSzPts val="2800"/>
              <a:buNone/>
            </a:pPr>
            <a:r>
              <a:rPr lang="en-US" sz="2800" b="0" i="0" u="none">
                <a:solidFill>
                  <a:srgbClr val="FF3300"/>
                </a:solidFill>
                <a:latin typeface="Calibri"/>
                <a:ea typeface="Calibri"/>
                <a:cs typeface="Calibri"/>
                <a:sym typeface="Calibri"/>
              </a:rPr>
              <a:t>	</a:t>
            </a:r>
            <a:r>
              <a:rPr lang="en-US" sz="2800" b="0" i="0" u="none">
                <a:solidFill>
                  <a:schemeClr val="dk1"/>
                </a:solidFill>
                <a:latin typeface="Calibri"/>
                <a:ea typeface="Calibri"/>
                <a:cs typeface="Calibri"/>
                <a:sym typeface="Calibri"/>
              </a:rPr>
              <a:t>People who use for their complex requirements.</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Eg. Engineers, Scientists, Business analysts… </a:t>
            </a:r>
            <a:endParaRPr/>
          </a:p>
          <a:p>
            <a:pPr marL="342900" lvl="0" indent="-342900" algn="just" rtl="0">
              <a:lnSpc>
                <a:spcPct val="80000"/>
              </a:lnSpc>
              <a:spcBef>
                <a:spcPts val="560"/>
              </a:spcBef>
              <a:spcAft>
                <a:spcPts val="0"/>
              </a:spcAft>
              <a:buClr>
                <a:srgbClr val="FF3300"/>
              </a:buClr>
              <a:buSzPts val="2800"/>
              <a:buFont typeface="Arial"/>
              <a:buChar char="•"/>
            </a:pPr>
            <a:r>
              <a:rPr lang="en-US" sz="2800" b="0" i="0" u="none">
                <a:solidFill>
                  <a:srgbClr val="FF3300"/>
                </a:solidFill>
                <a:latin typeface="Calibri"/>
                <a:ea typeface="Calibri"/>
                <a:cs typeface="Calibri"/>
                <a:sym typeface="Calibri"/>
              </a:rPr>
              <a:t>Standalone Users</a:t>
            </a:r>
            <a:endParaRPr/>
          </a:p>
          <a:p>
            <a:pPr marL="342900" lvl="0" indent="-342900" algn="just" rtl="0">
              <a:lnSpc>
                <a:spcPct val="80000"/>
              </a:lnSpc>
              <a:spcBef>
                <a:spcPts val="560"/>
              </a:spcBef>
              <a:spcAft>
                <a:spcPts val="0"/>
              </a:spcAft>
              <a:buClr>
                <a:schemeClr val="dk1"/>
              </a:buClr>
              <a:buSzPts val="2800"/>
              <a:buNone/>
            </a:pPr>
            <a:r>
              <a:rPr lang="en-US" sz="2800" b="0" i="0" u="none">
                <a:solidFill>
                  <a:schemeClr val="dk1"/>
                </a:solidFill>
                <a:latin typeface="Calibri"/>
                <a:ea typeface="Calibri"/>
                <a:cs typeface="Calibri"/>
                <a:sym typeface="Calibri"/>
              </a:rPr>
              <a:t>	Who maintain database for personal use.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1"/>
          <p:cNvSpPr txBox="1">
            <a:spLocks noGrp="1"/>
          </p:cNvSpPr>
          <p:nvPr>
            <p:ph type="title"/>
          </p:nvPr>
        </p:nvSpPr>
        <p:spPr>
          <a:xfrm>
            <a:off x="457200" y="152400"/>
            <a:ext cx="8229600" cy="8080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DBA / System Manager</a:t>
            </a:r>
            <a:endParaRPr/>
          </a:p>
        </p:txBody>
      </p:sp>
      <p:sp>
        <p:nvSpPr>
          <p:cNvPr id="376" name="Google Shape;376;p41"/>
          <p:cNvSpPr txBox="1">
            <a:spLocks noGrp="1"/>
          </p:cNvSpPr>
          <p:nvPr>
            <p:ph type="body" idx="1"/>
          </p:nvPr>
        </p:nvSpPr>
        <p:spPr>
          <a:xfrm>
            <a:off x="457200" y="1066800"/>
            <a:ext cx="8229600" cy="5410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Managing resources </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Creation of user accounts</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Providing security and User authorization</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Managing poor system response time</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System Recovery</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Tuning the Database</a:t>
            </a:r>
            <a:endParaRPr/>
          </a:p>
          <a:p>
            <a:pPr marL="342900" lvl="0" indent="-342900" algn="l" rtl="0">
              <a:lnSpc>
                <a:spcPct val="100000"/>
              </a:lnSpc>
              <a:spcBef>
                <a:spcPts val="192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Specifying the database structure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2"/>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b="0" i="0" u="none">
              <a:solidFill>
                <a:schemeClr val="dk1"/>
              </a:solidFill>
              <a:latin typeface="Times New Roman"/>
              <a:ea typeface="Times New Roman"/>
              <a:cs typeface="Times New Roman"/>
              <a:sym typeface="Times New Roman"/>
            </a:endParaRPr>
          </a:p>
        </p:txBody>
      </p:sp>
      <p:grpSp>
        <p:nvGrpSpPr>
          <p:cNvPr id="382" name="Google Shape;382;p42"/>
          <p:cNvGrpSpPr/>
          <p:nvPr/>
        </p:nvGrpSpPr>
        <p:grpSpPr>
          <a:xfrm>
            <a:off x="5257800" y="3962400"/>
            <a:ext cx="3886200" cy="2511425"/>
            <a:chOff x="3312" y="2544"/>
            <a:chExt cx="2448" cy="1582"/>
          </a:xfrm>
        </p:grpSpPr>
        <p:sp>
          <p:nvSpPr>
            <p:cNvPr id="383" name="Google Shape;383;p42"/>
            <p:cNvSpPr txBox="1"/>
            <p:nvPr/>
          </p:nvSpPr>
          <p:spPr>
            <a:xfrm>
              <a:off x="3312" y="2544"/>
              <a:ext cx="2448" cy="1263"/>
            </a:xfrm>
            <a:prstGeom prst="rect">
              <a:avLst/>
            </a:prstGeom>
            <a:solidFill>
              <a:srgbClr val="99CCFF"/>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a:solidFill>
                  <a:srgbClr val="CF0E30"/>
                </a:solidFill>
                <a:latin typeface="Book Antiqua"/>
                <a:ea typeface="Book Antiqua"/>
                <a:cs typeface="Book Antiqua"/>
                <a:sym typeface="Book Antiqua"/>
              </a:endParaRPr>
            </a:p>
            <a:p>
              <a:pPr marL="0" marR="0" lvl="0" indent="0" algn="l" rtl="0">
                <a:lnSpc>
                  <a:spcPct val="100000"/>
                </a:lnSpc>
                <a:spcBef>
                  <a:spcPts val="0"/>
                </a:spcBef>
                <a:spcAft>
                  <a:spcPts val="0"/>
                </a:spcAft>
                <a:buNone/>
              </a:pPr>
              <a:endParaRPr sz="2400" b="0" i="0" u="none">
                <a:solidFill>
                  <a:srgbClr val="CF0E30"/>
                </a:solidFill>
                <a:latin typeface="Book Antiqua"/>
                <a:ea typeface="Book Antiqua"/>
                <a:cs typeface="Book Antiqua"/>
                <a:sym typeface="Book Antiqua"/>
              </a:endParaRPr>
            </a:p>
          </p:txBody>
        </p:sp>
        <p:sp>
          <p:nvSpPr>
            <p:cNvPr id="384" name="Google Shape;384;p42"/>
            <p:cNvSpPr txBox="1"/>
            <p:nvPr/>
          </p:nvSpPr>
          <p:spPr>
            <a:xfrm>
              <a:off x="3436" y="2592"/>
              <a:ext cx="2324" cy="9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Book Antiqua"/>
                <a:buNone/>
              </a:pPr>
              <a:r>
                <a:rPr lang="en-US" sz="2400" b="0" i="0" u="none">
                  <a:solidFill>
                    <a:schemeClr val="dk1"/>
                  </a:solidFill>
                  <a:latin typeface="Book Antiqua"/>
                  <a:ea typeface="Book Antiqua"/>
                  <a:cs typeface="Book Antiqua"/>
                  <a:sym typeface="Book Antiqua"/>
                </a:rPr>
                <a:t>Q: How do you write </a:t>
              </a:r>
              <a:br>
                <a:rPr lang="en-US" sz="2400" b="0" i="0" u="none">
                  <a:solidFill>
                    <a:schemeClr val="dk1"/>
                  </a:solidFill>
                  <a:latin typeface="Book Antiqua"/>
                  <a:ea typeface="Book Antiqua"/>
                  <a:cs typeface="Book Antiqua"/>
                  <a:sym typeface="Book Antiqua"/>
                </a:rPr>
              </a:br>
              <a:r>
                <a:rPr lang="en-US" sz="2400" b="0" i="0" u="none">
                  <a:solidFill>
                    <a:schemeClr val="dk1"/>
                  </a:solidFill>
                  <a:latin typeface="Book Antiqua"/>
                  <a:ea typeface="Book Antiqua"/>
                  <a:cs typeface="Book Antiqua"/>
                  <a:sym typeface="Book Antiqua"/>
                </a:rPr>
                <a:t>programs over a </a:t>
              </a:r>
              <a:br>
                <a:rPr lang="en-US" sz="2400" b="0" i="0" u="none">
                  <a:solidFill>
                    <a:schemeClr val="dk1"/>
                  </a:solidFill>
                  <a:latin typeface="Book Antiqua"/>
                  <a:ea typeface="Book Antiqua"/>
                  <a:cs typeface="Book Antiqua"/>
                  <a:sym typeface="Book Antiqua"/>
                </a:rPr>
              </a:br>
              <a:r>
                <a:rPr lang="en-US" sz="2400" b="0" i="0" u="none">
                  <a:solidFill>
                    <a:schemeClr val="dk1"/>
                  </a:solidFill>
                  <a:latin typeface="Book Antiqua"/>
                  <a:ea typeface="Book Antiqua"/>
                  <a:cs typeface="Book Antiqua"/>
                  <a:sym typeface="Book Antiqua"/>
                </a:rPr>
                <a:t>subsystem when it </a:t>
              </a:r>
              <a:br>
                <a:rPr lang="en-US" sz="2400" b="0" i="0" u="none">
                  <a:solidFill>
                    <a:schemeClr val="dk1"/>
                  </a:solidFill>
                  <a:latin typeface="Book Antiqua"/>
                  <a:ea typeface="Book Antiqua"/>
                  <a:cs typeface="Book Antiqua"/>
                  <a:sym typeface="Book Antiqua"/>
                </a:rPr>
              </a:br>
              <a:r>
                <a:rPr lang="en-US" sz="2400" b="0" i="0" u="none">
                  <a:solidFill>
                    <a:schemeClr val="dk1"/>
                  </a:solidFill>
                  <a:latin typeface="Book Antiqua"/>
                  <a:ea typeface="Book Antiqua"/>
                  <a:cs typeface="Book Antiqua"/>
                  <a:sym typeface="Book Antiqua"/>
                </a:rPr>
                <a:t>promises you only “???” ?</a:t>
              </a:r>
              <a:endParaRPr/>
            </a:p>
          </p:txBody>
        </p:sp>
        <p:sp>
          <p:nvSpPr>
            <p:cNvPr id="385" name="Google Shape;385;p42"/>
            <p:cNvSpPr txBox="1"/>
            <p:nvPr/>
          </p:nvSpPr>
          <p:spPr>
            <a:xfrm>
              <a:off x="3360" y="3300"/>
              <a:ext cx="2156" cy="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Arial"/>
                <a:buNone/>
              </a:pPr>
              <a:endParaRPr sz="2400" b="0" i="0" u="none">
                <a:solidFill>
                  <a:srgbClr val="CF0E30"/>
                </a:solidFill>
                <a:latin typeface="Book Antiqua"/>
                <a:ea typeface="Book Antiqua"/>
                <a:cs typeface="Book Antiqua"/>
                <a:sym typeface="Book Antiqua"/>
              </a:endParaRPr>
            </a:p>
            <a:p>
              <a:pPr marL="0" marR="0" lvl="0" indent="0" algn="ctr" rtl="0">
                <a:lnSpc>
                  <a:spcPct val="100000"/>
                </a:lnSpc>
                <a:spcBef>
                  <a:spcPts val="0"/>
                </a:spcBef>
                <a:spcAft>
                  <a:spcPts val="0"/>
                </a:spcAft>
                <a:buClr>
                  <a:srgbClr val="FC0128"/>
                </a:buClr>
                <a:buSzPts val="2400"/>
                <a:buFont typeface="Book Antiqua"/>
                <a:buNone/>
              </a:pPr>
              <a:r>
                <a:rPr lang="en-US" sz="2400" b="0" i="0" u="none">
                  <a:solidFill>
                    <a:srgbClr val="FC0128"/>
                  </a:solidFill>
                  <a:latin typeface="Book Antiqua"/>
                  <a:ea typeface="Book Antiqua"/>
                  <a:cs typeface="Book Antiqua"/>
                  <a:sym typeface="Book Antiqua"/>
                </a:rPr>
                <a:t>A: Very, very carefully!!</a:t>
              </a:r>
              <a:endParaRPr/>
            </a:p>
            <a:p>
              <a:pPr marL="0" marR="0" lvl="0" indent="0" algn="ctr" rtl="0">
                <a:lnSpc>
                  <a:spcPct val="100000"/>
                </a:lnSpc>
                <a:spcBef>
                  <a:spcPts val="0"/>
                </a:spcBef>
                <a:spcAft>
                  <a:spcPts val="0"/>
                </a:spcAft>
                <a:buClr>
                  <a:schemeClr val="dk1"/>
                </a:buClr>
                <a:buSzPts val="1600"/>
                <a:buFont typeface="Arial"/>
                <a:buNone/>
              </a:pPr>
              <a:endParaRPr sz="1600" b="0" i="0" u="none">
                <a:solidFill>
                  <a:srgbClr val="CF0E30"/>
                </a:solidFill>
                <a:latin typeface="Book Antiqua"/>
                <a:ea typeface="Book Antiqua"/>
                <a:cs typeface="Book Antiqua"/>
                <a:sym typeface="Book Antiqua"/>
              </a:endParaRPr>
            </a:p>
            <a:p>
              <a:pPr marL="0" marR="0" lvl="0" indent="0" algn="l" rtl="0">
                <a:lnSpc>
                  <a:spcPct val="100000"/>
                </a:lnSpc>
                <a:spcBef>
                  <a:spcPts val="0"/>
                </a:spcBef>
                <a:spcAft>
                  <a:spcPts val="0"/>
                </a:spcAft>
                <a:buNone/>
              </a:pPr>
              <a:endParaRPr sz="1600" b="0" i="0" u="none">
                <a:solidFill>
                  <a:srgbClr val="CF0E30"/>
                </a:solidFill>
                <a:latin typeface="Book Antiqua"/>
                <a:ea typeface="Book Antiqua"/>
                <a:cs typeface="Book Antiqua"/>
                <a:sym typeface="Book Antiqua"/>
              </a:endParaRPr>
            </a:p>
          </p:txBody>
        </p:sp>
      </p:grpSp>
      <p:sp>
        <p:nvSpPr>
          <p:cNvPr id="386" name="Google Shape;386;p42"/>
          <p:cNvSpPr txBox="1">
            <a:spLocks noGrp="1"/>
          </p:cNvSpPr>
          <p:nvPr>
            <p:ph type="title"/>
          </p:nvPr>
        </p:nvSpPr>
        <p:spPr>
          <a:xfrm>
            <a:off x="3429000" y="0"/>
            <a:ext cx="5791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 Is a File System a DBMS?</a:t>
            </a:r>
            <a:endParaRPr/>
          </a:p>
        </p:txBody>
      </p:sp>
      <p:sp>
        <p:nvSpPr>
          <p:cNvPr id="387" name="Google Shape;387;p42"/>
          <p:cNvSpPr txBox="1">
            <a:spLocks noGrp="1"/>
          </p:cNvSpPr>
          <p:nvPr>
            <p:ph type="body" idx="1"/>
          </p:nvPr>
        </p:nvSpPr>
        <p:spPr>
          <a:xfrm>
            <a:off x="304800" y="1524000"/>
            <a:ext cx="8382000" cy="19050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Thought Experiment 1:</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You and your project partner are editing the same file.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You both save it at the same time.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Whose changes survive?</a:t>
            </a:r>
            <a:endParaRPr/>
          </a:p>
        </p:txBody>
      </p:sp>
      <p:pic>
        <p:nvPicPr>
          <p:cNvPr id="388" name="Google Shape;388;p42"/>
          <p:cNvPicPr preferRelativeResize="0"/>
          <p:nvPr/>
        </p:nvPicPr>
        <p:blipFill rotWithShape="1">
          <a:blip r:embed="rId3">
            <a:alphaModFix/>
          </a:blip>
          <a:srcRect/>
          <a:stretch/>
        </p:blipFill>
        <p:spPr>
          <a:xfrm>
            <a:off x="1295400" y="152400"/>
            <a:ext cx="361950" cy="457200"/>
          </a:xfrm>
          <a:prstGeom prst="rect">
            <a:avLst/>
          </a:prstGeom>
          <a:noFill/>
          <a:ln>
            <a:noFill/>
          </a:ln>
        </p:spPr>
      </p:pic>
      <p:sp>
        <p:nvSpPr>
          <p:cNvPr id="389" name="Google Shape;389;p42"/>
          <p:cNvSpPr txBox="1"/>
          <p:nvPr/>
        </p:nvSpPr>
        <p:spPr>
          <a:xfrm>
            <a:off x="1279525" y="442912"/>
            <a:ext cx="461962" cy="642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F0E30"/>
              </a:buClr>
              <a:buSzPts val="3600"/>
              <a:buFont typeface="Book Antiqua"/>
              <a:buNone/>
            </a:pPr>
            <a:r>
              <a:rPr lang="en-US" sz="3600" b="1" i="0" u="none">
                <a:solidFill>
                  <a:srgbClr val="CF0E30"/>
                </a:solidFill>
                <a:latin typeface="Book Antiqua"/>
                <a:ea typeface="Book Antiqua"/>
                <a:cs typeface="Book Antiqua"/>
                <a:sym typeface="Book Antiqua"/>
              </a:rPr>
              <a:t>=</a:t>
            </a:r>
            <a:endParaRPr/>
          </a:p>
        </p:txBody>
      </p:sp>
      <p:pic>
        <p:nvPicPr>
          <p:cNvPr id="390" name="Google Shape;390;p42"/>
          <p:cNvPicPr preferRelativeResize="0"/>
          <p:nvPr/>
        </p:nvPicPr>
        <p:blipFill rotWithShape="1">
          <a:blip r:embed="rId4">
            <a:alphaModFix/>
          </a:blip>
          <a:srcRect/>
          <a:stretch/>
        </p:blipFill>
        <p:spPr>
          <a:xfrm>
            <a:off x="1752600" y="0"/>
            <a:ext cx="1524000" cy="1447800"/>
          </a:xfrm>
          <a:prstGeom prst="rect">
            <a:avLst/>
          </a:prstGeom>
          <a:noFill/>
          <a:ln>
            <a:noFill/>
          </a:ln>
        </p:spPr>
      </p:pic>
      <p:sp>
        <p:nvSpPr>
          <p:cNvPr id="391" name="Google Shape;391;p42"/>
          <p:cNvSpPr txBox="1"/>
          <p:nvPr/>
        </p:nvSpPr>
        <p:spPr>
          <a:xfrm>
            <a:off x="334962" y="3733800"/>
            <a:ext cx="5075237" cy="2225675"/>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Tahoma"/>
              <a:ea typeface="Tahoma"/>
              <a:cs typeface="Tahoma"/>
              <a:sym typeface="Tahoma"/>
            </a:endParaRPr>
          </a:p>
          <a:p>
            <a:pPr marL="0" marR="0" lvl="0" indent="-152400" algn="l" rtl="0">
              <a:lnSpc>
                <a:spcPct val="100000"/>
              </a:lnSpc>
              <a:spcBef>
                <a:spcPts val="480"/>
              </a:spcBef>
              <a:spcAft>
                <a:spcPts val="0"/>
              </a:spcAft>
              <a:buClr>
                <a:schemeClr val="dk1"/>
              </a:buClr>
              <a:buSzPts val="2400"/>
              <a:buFont typeface="Tahoma"/>
              <a:buChar char="•"/>
            </a:pPr>
            <a:r>
              <a:rPr lang="en-US" sz="2400" b="1" i="0" u="none">
                <a:solidFill>
                  <a:schemeClr val="dk1"/>
                </a:solidFill>
                <a:latin typeface="Tahoma"/>
                <a:ea typeface="Tahoma"/>
                <a:cs typeface="Tahoma"/>
                <a:sym typeface="Tahoma"/>
              </a:rPr>
              <a:t>Thought Experiment 2:</a:t>
            </a:r>
            <a:endParaRPr/>
          </a:p>
          <a:p>
            <a:pPr marL="457200" marR="0" lvl="1" indent="-152400" algn="l" rtl="0">
              <a:lnSpc>
                <a:spcPct val="100000"/>
              </a:lnSpc>
              <a:spcBef>
                <a:spcPts val="48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You’re updating a file.</a:t>
            </a:r>
            <a:endParaRPr/>
          </a:p>
          <a:p>
            <a:pPr marL="457200" marR="0" lvl="1" indent="-152400" algn="l" rtl="0">
              <a:lnSpc>
                <a:spcPct val="100000"/>
              </a:lnSpc>
              <a:spcBef>
                <a:spcPts val="48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The power goes out.</a:t>
            </a:r>
            <a:endParaRPr/>
          </a:p>
          <a:p>
            <a:pPr marL="457200" marR="0" lvl="1" indent="-152400" algn="l" rtl="0">
              <a:lnSpc>
                <a:spcPct val="100000"/>
              </a:lnSpc>
              <a:spcBef>
                <a:spcPts val="48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Which of your changes survive?</a:t>
            </a:r>
            <a:endParaRPr/>
          </a:p>
        </p:txBody>
      </p:sp>
      <p:sp>
        <p:nvSpPr>
          <p:cNvPr id="392" name="Google Shape;392;p42"/>
          <p:cNvSpPr txBox="1"/>
          <p:nvPr/>
        </p:nvSpPr>
        <p:spPr>
          <a:xfrm>
            <a:off x="228600" y="3498850"/>
            <a:ext cx="1666875"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A</a:t>
            </a:r>
            <a:r>
              <a:rPr lang="en-US" sz="2800" b="1" i="0" u="none">
                <a:solidFill>
                  <a:srgbClr val="CF0E30"/>
                </a:solidFill>
                <a:latin typeface="Arial"/>
                <a:ea typeface="Arial"/>
                <a:cs typeface="Arial"/>
                <a:sym typeface="Arial"/>
              </a:rPr>
              <a:t>) Yours</a:t>
            </a:r>
            <a:endParaRPr/>
          </a:p>
        </p:txBody>
      </p:sp>
      <p:sp>
        <p:nvSpPr>
          <p:cNvPr id="393" name="Google Shape;393;p42"/>
          <p:cNvSpPr txBox="1"/>
          <p:nvPr/>
        </p:nvSpPr>
        <p:spPr>
          <a:xfrm>
            <a:off x="1920875" y="3500437"/>
            <a:ext cx="2201862"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B</a:t>
            </a:r>
            <a:r>
              <a:rPr lang="en-US" sz="2800" b="1" i="0" u="none">
                <a:solidFill>
                  <a:srgbClr val="CF0E30"/>
                </a:solidFill>
                <a:latin typeface="Arial"/>
                <a:ea typeface="Arial"/>
                <a:cs typeface="Arial"/>
                <a:sym typeface="Arial"/>
              </a:rPr>
              <a:t>) Partner’s</a:t>
            </a:r>
            <a:endParaRPr/>
          </a:p>
        </p:txBody>
      </p:sp>
      <p:sp>
        <p:nvSpPr>
          <p:cNvPr id="394" name="Google Shape;394;p42"/>
          <p:cNvSpPr txBox="1"/>
          <p:nvPr/>
        </p:nvSpPr>
        <p:spPr>
          <a:xfrm>
            <a:off x="4130675" y="3500437"/>
            <a:ext cx="1470025"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C</a:t>
            </a:r>
            <a:r>
              <a:rPr lang="en-US" sz="2800" b="1" i="0" u="none">
                <a:solidFill>
                  <a:srgbClr val="CF0E30"/>
                </a:solidFill>
                <a:latin typeface="Arial"/>
                <a:ea typeface="Arial"/>
                <a:cs typeface="Arial"/>
                <a:sym typeface="Arial"/>
              </a:rPr>
              <a:t>) Both</a:t>
            </a:r>
            <a:endParaRPr/>
          </a:p>
        </p:txBody>
      </p:sp>
      <p:sp>
        <p:nvSpPr>
          <p:cNvPr id="395" name="Google Shape;395;p42"/>
          <p:cNvSpPr txBox="1"/>
          <p:nvPr/>
        </p:nvSpPr>
        <p:spPr>
          <a:xfrm>
            <a:off x="5654675" y="3500437"/>
            <a:ext cx="188595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D</a:t>
            </a:r>
            <a:r>
              <a:rPr lang="en-US" sz="2800" b="1" i="0" u="none">
                <a:solidFill>
                  <a:srgbClr val="CF0E30"/>
                </a:solidFill>
                <a:latin typeface="Arial"/>
                <a:ea typeface="Arial"/>
                <a:cs typeface="Arial"/>
                <a:sym typeface="Arial"/>
              </a:rPr>
              <a:t>) Neither</a:t>
            </a:r>
            <a:endParaRPr/>
          </a:p>
        </p:txBody>
      </p:sp>
      <p:sp>
        <p:nvSpPr>
          <p:cNvPr id="396" name="Google Shape;396;p42"/>
          <p:cNvSpPr txBox="1"/>
          <p:nvPr/>
        </p:nvSpPr>
        <p:spPr>
          <a:xfrm>
            <a:off x="7635875" y="3500437"/>
            <a:ext cx="1290637"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E</a:t>
            </a:r>
            <a:r>
              <a:rPr lang="en-US" sz="2800" b="1" i="0" u="none">
                <a:solidFill>
                  <a:srgbClr val="CF0E30"/>
                </a:solidFill>
                <a:latin typeface="Arial"/>
                <a:ea typeface="Arial"/>
                <a:cs typeface="Arial"/>
                <a:sym typeface="Arial"/>
              </a:rPr>
              <a:t>) ???</a:t>
            </a:r>
            <a:endParaRPr/>
          </a:p>
        </p:txBody>
      </p:sp>
      <p:sp>
        <p:nvSpPr>
          <p:cNvPr id="397" name="Google Shape;397;p42"/>
          <p:cNvSpPr txBox="1"/>
          <p:nvPr/>
        </p:nvSpPr>
        <p:spPr>
          <a:xfrm>
            <a:off x="304800" y="6019800"/>
            <a:ext cx="1112837"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A</a:t>
            </a:r>
            <a:r>
              <a:rPr lang="en-US" sz="2800" b="1" i="0" u="none">
                <a:solidFill>
                  <a:srgbClr val="CF0E30"/>
                </a:solidFill>
                <a:latin typeface="Arial"/>
                <a:ea typeface="Arial"/>
                <a:cs typeface="Arial"/>
                <a:sym typeface="Arial"/>
              </a:rPr>
              <a:t>) All</a:t>
            </a:r>
            <a:endParaRPr/>
          </a:p>
        </p:txBody>
      </p:sp>
      <p:sp>
        <p:nvSpPr>
          <p:cNvPr id="398" name="Google Shape;398;p42"/>
          <p:cNvSpPr txBox="1"/>
          <p:nvPr/>
        </p:nvSpPr>
        <p:spPr>
          <a:xfrm>
            <a:off x="1524000" y="6019800"/>
            <a:ext cx="15494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B</a:t>
            </a:r>
            <a:r>
              <a:rPr lang="en-US" sz="2800" b="1" i="0" u="none">
                <a:solidFill>
                  <a:srgbClr val="CF0E30"/>
                </a:solidFill>
                <a:latin typeface="Arial"/>
                <a:ea typeface="Arial"/>
                <a:cs typeface="Arial"/>
                <a:sym typeface="Arial"/>
              </a:rPr>
              <a:t>) None</a:t>
            </a:r>
            <a:endParaRPr/>
          </a:p>
        </p:txBody>
      </p:sp>
      <p:sp>
        <p:nvSpPr>
          <p:cNvPr id="399" name="Google Shape;399;p42"/>
          <p:cNvSpPr txBox="1"/>
          <p:nvPr/>
        </p:nvSpPr>
        <p:spPr>
          <a:xfrm>
            <a:off x="3048000" y="6019800"/>
            <a:ext cx="3922712"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C</a:t>
            </a:r>
            <a:r>
              <a:rPr lang="en-US" sz="2800" b="1" i="0" u="none">
                <a:solidFill>
                  <a:srgbClr val="CF0E30"/>
                </a:solidFill>
                <a:latin typeface="Arial"/>
                <a:ea typeface="Arial"/>
                <a:cs typeface="Arial"/>
                <a:sym typeface="Arial"/>
              </a:rPr>
              <a:t>) All Since Last Save</a:t>
            </a:r>
            <a:endParaRPr/>
          </a:p>
        </p:txBody>
      </p:sp>
      <p:sp>
        <p:nvSpPr>
          <p:cNvPr id="400" name="Google Shape;400;p42"/>
          <p:cNvSpPr txBox="1"/>
          <p:nvPr/>
        </p:nvSpPr>
        <p:spPr>
          <a:xfrm>
            <a:off x="7010400" y="6019800"/>
            <a:ext cx="1311275"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2800"/>
              <a:buFont typeface="Arial"/>
              <a:buNone/>
            </a:pPr>
            <a:r>
              <a:rPr lang="en-US" sz="2800" b="1" i="0" u="none">
                <a:solidFill>
                  <a:schemeClr val="accent1"/>
                </a:solidFill>
                <a:latin typeface="Arial"/>
                <a:ea typeface="Arial"/>
                <a:cs typeface="Arial"/>
                <a:sym typeface="Arial"/>
              </a:rPr>
              <a:t>D</a:t>
            </a:r>
            <a:r>
              <a:rPr lang="en-US" sz="2800" b="1" i="0" u="none">
                <a:solidFill>
                  <a:srgbClr val="CF0E30"/>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2"/>
                                        </p:tgtEl>
                                        <p:attrNameLst>
                                          <p:attrName>style.visibility</p:attrName>
                                        </p:attrNameLst>
                                      </p:cBhvr>
                                      <p:to>
                                        <p:strVal val="visible"/>
                                      </p:to>
                                    </p:set>
                                    <p:animEffect transition="in" filter="fade">
                                      <p:cBhvr>
                                        <p:cTn id="7" dur="1000"/>
                                        <p:tgtEl>
                                          <p:spTgt spid="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1000"/>
                                        <p:tgtEl>
                                          <p:spTgt spid="3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4"/>
                                        </p:tgtEl>
                                        <p:attrNameLst>
                                          <p:attrName>style.visibility</p:attrName>
                                        </p:attrNameLst>
                                      </p:cBhvr>
                                      <p:to>
                                        <p:strVal val="visible"/>
                                      </p:to>
                                    </p:set>
                                    <p:animEffect transition="in" filter="fade">
                                      <p:cBhvr>
                                        <p:cTn id="17" dur="1000"/>
                                        <p:tgtEl>
                                          <p:spTgt spid="3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5"/>
                                        </p:tgtEl>
                                        <p:attrNameLst>
                                          <p:attrName>style.visibility</p:attrName>
                                        </p:attrNameLst>
                                      </p:cBhvr>
                                      <p:to>
                                        <p:strVal val="visible"/>
                                      </p:to>
                                    </p:set>
                                    <p:animEffect transition="in" filter="fade">
                                      <p:cBhvr>
                                        <p:cTn id="22" dur="1000"/>
                                        <p:tgtEl>
                                          <p:spTgt spid="39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6"/>
                                        </p:tgtEl>
                                        <p:attrNameLst>
                                          <p:attrName>style.visibility</p:attrName>
                                        </p:attrNameLst>
                                      </p:cBhvr>
                                      <p:to>
                                        <p:strVal val="visible"/>
                                      </p:to>
                                    </p:set>
                                    <p:animEffect transition="in" filter="fade">
                                      <p:cBhvr>
                                        <p:cTn id="27" dur="1000"/>
                                        <p:tgtEl>
                                          <p:spTgt spid="39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9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97"/>
                                        </p:tgtEl>
                                        <p:attrNameLst>
                                          <p:attrName>style.visibility</p:attrName>
                                        </p:attrNameLst>
                                      </p:cBhvr>
                                      <p:to>
                                        <p:strVal val="visible"/>
                                      </p:to>
                                    </p:set>
                                    <p:animEffect transition="in" filter="fade">
                                      <p:cBhvr>
                                        <p:cTn id="36" dur="1000"/>
                                        <p:tgtEl>
                                          <p:spTgt spid="39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8"/>
                                        </p:tgtEl>
                                        <p:attrNameLst>
                                          <p:attrName>style.visibility</p:attrName>
                                        </p:attrNameLst>
                                      </p:cBhvr>
                                      <p:to>
                                        <p:strVal val="visible"/>
                                      </p:to>
                                    </p:set>
                                    <p:animEffect transition="in" filter="fade">
                                      <p:cBhvr>
                                        <p:cTn id="41" dur="1000"/>
                                        <p:tgtEl>
                                          <p:spTgt spid="39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9"/>
                                        </p:tgtEl>
                                        <p:attrNameLst>
                                          <p:attrName>style.visibility</p:attrName>
                                        </p:attrNameLst>
                                      </p:cBhvr>
                                      <p:to>
                                        <p:strVal val="visible"/>
                                      </p:to>
                                    </p:set>
                                    <p:animEffect transition="in" filter="fade">
                                      <p:cBhvr>
                                        <p:cTn id="46" dur="1000"/>
                                        <p:tgtEl>
                                          <p:spTgt spid="3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00"/>
                                        </p:tgtEl>
                                        <p:attrNameLst>
                                          <p:attrName>style.visibility</p:attrName>
                                        </p:attrNameLst>
                                      </p:cBhvr>
                                      <p:to>
                                        <p:strVal val="visible"/>
                                      </p:to>
                                    </p:set>
                                    <p:animEffect transition="in" filter="fade">
                                      <p:cBhvr>
                                        <p:cTn id="51"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1066800" y="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Current Commercial Outlook</a:t>
            </a:r>
            <a:endParaRPr/>
          </a:p>
        </p:txBody>
      </p:sp>
      <p:sp>
        <p:nvSpPr>
          <p:cNvPr id="406" name="Google Shape;406;p43"/>
          <p:cNvSpPr txBox="1">
            <a:spLocks noGrp="1"/>
          </p:cNvSpPr>
          <p:nvPr>
            <p:ph type="body" idx="1"/>
          </p:nvPr>
        </p:nvSpPr>
        <p:spPr>
          <a:xfrm>
            <a:off x="609600" y="960437"/>
            <a:ext cx="7772400" cy="55784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major part of the software industry:</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Oracle, IBM, Microsoft, Sybase</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also Informix (now IBM), Teradata</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smaller players: java-based dbms, devices, OO, …</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Lots of related industries</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data warehouse, document management, storage, backup, reporting, business intelligence, app integration, cloud data services</a:t>
            </a:r>
            <a:endParaRPr sz="2400" b="0" i="0" u="none">
              <a:solidFill>
                <a:schemeClr val="dk1"/>
              </a:solidFill>
              <a:latin typeface="Calibri"/>
              <a:ea typeface="Calibri"/>
              <a:cs typeface="Calibri"/>
              <a:sym typeface="Calibri"/>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Relational products dominant and evolving</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adapting for extensibility (user-defined types), adding native XML support.</a:t>
            </a:r>
            <a:endParaRPr/>
          </a:p>
          <a:p>
            <a:pPr marL="34290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Open Source coming on strong</a:t>
            </a:r>
            <a:endParaRPr/>
          </a:p>
          <a:p>
            <a:pPr marL="742950" lvl="1" indent="-28575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MySQL, PostgreSQL, BerkeleyDB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28</a:t>
            </a:fld>
            <a:endParaRPr/>
          </a:p>
        </p:txBody>
      </p:sp>
      <p:sp>
        <p:nvSpPr>
          <p:cNvPr id="413" name="Google Shape;413;p44"/>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Examples of Commercial Systems</a:t>
            </a:r>
            <a:endParaRPr/>
          </a:p>
        </p:txBody>
      </p:sp>
      <p:graphicFrame>
        <p:nvGraphicFramePr>
          <p:cNvPr id="414" name="Google Shape;414;p44"/>
          <p:cNvGraphicFramePr/>
          <p:nvPr/>
        </p:nvGraphicFramePr>
        <p:xfrm>
          <a:off x="1600200" y="1447800"/>
          <a:ext cx="3000000" cy="3000000"/>
        </p:xfrm>
        <a:graphic>
          <a:graphicData uri="http://schemas.openxmlformats.org/drawingml/2006/table">
            <a:tbl>
              <a:tblPr>
                <a:noFill/>
                <a:tableStyleId>{C437A782-E90C-432F-9904-3F1D3723B7F1}</a:tableStyleId>
              </a:tblPr>
              <a:tblGrid>
                <a:gridCol w="3162300"/>
                <a:gridCol w="3162300"/>
              </a:tblGrid>
              <a:tr h="520700">
                <a:tc>
                  <a:txBody>
                    <a:bodyPr/>
                    <a:lstStyle/>
                    <a:p>
                      <a:pPr marL="342900" marR="0" lvl="0" indent="-34290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Vendor</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Product</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22275">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Oracle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Oracle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938200">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Microsoft</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SQL Server</a:t>
                      </a:r>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Access</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938200">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IBM</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DB2</a:t>
                      </a:r>
                      <a:endParaRPr/>
                    </a:p>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Informix</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22275">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Open source</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PostgreSQL</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20700">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MySQL AB</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MySQL</a:t>
                      </a:r>
                      <a:endParaRPr/>
                    </a:p>
                  </a:txBody>
                  <a:tcPr marL="91450" marR="91450"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20" name="Google Shape;420;p45"/>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21" name="Google Shape;421;p45" descr="1.1 Introduction to Data and Information | Mycloudwiki"/>
          <p:cNvPicPr preferRelativeResize="0"/>
          <p:nvPr/>
        </p:nvPicPr>
        <p:blipFill rotWithShape="1">
          <a:blip r:embed="rId3">
            <a:alphaModFix/>
          </a:blip>
          <a:srcRect/>
          <a:stretch/>
        </p:blipFill>
        <p:spPr>
          <a:xfrm>
            <a:off x="152400" y="381000"/>
            <a:ext cx="8683625" cy="5181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Basic Definition</a:t>
            </a:r>
            <a:endParaRPr/>
          </a:p>
        </p:txBody>
      </p:sp>
      <p:sp>
        <p:nvSpPr>
          <p:cNvPr id="129" name="Google Shape;129;p19"/>
          <p:cNvSpPr txBox="1"/>
          <p:nvPr/>
        </p:nvSpPr>
        <p:spPr>
          <a:xfrm>
            <a:off x="457200" y="1600200"/>
            <a:ext cx="8382000" cy="48768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FF0000"/>
              </a:buClr>
              <a:buSzPts val="2800"/>
              <a:buFont typeface="Arial"/>
              <a:buChar char="•"/>
            </a:pPr>
            <a:r>
              <a:rPr lang="en-US" sz="2800" b="0" i="0" u="none" strike="noStrike" cap="none">
                <a:solidFill>
                  <a:srgbClr val="FF0000"/>
                </a:solidFill>
                <a:latin typeface="Calibri"/>
                <a:ea typeface="Calibri"/>
                <a:cs typeface="Calibri"/>
                <a:sym typeface="Calibri"/>
              </a:rPr>
              <a:t>Data:</a:t>
            </a:r>
            <a:r>
              <a:rPr lang="en-US" sz="2800" b="0" i="0" u="none" strike="noStrike" cap="none">
                <a:solidFill>
                  <a:schemeClr val="dk1"/>
                </a:solidFill>
                <a:latin typeface="Calibri"/>
                <a:ea typeface="Calibri"/>
                <a:cs typeface="Calibri"/>
                <a:sym typeface="Calibri"/>
              </a:rPr>
              <a:t> raw facts</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Constitute building blocks of information</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Known  facts that can be recorded and that have implicit meaning</a:t>
            </a:r>
            <a:endParaRPr/>
          </a:p>
          <a:p>
            <a:pPr marL="342900" marR="0" lvl="0" indent="-342900" algn="l" rtl="0">
              <a:lnSpc>
                <a:spcPct val="90000"/>
              </a:lnSpc>
              <a:spcBef>
                <a:spcPts val="560"/>
              </a:spcBef>
              <a:spcAft>
                <a:spcPts val="0"/>
              </a:spcAft>
              <a:buClr>
                <a:srgbClr val="FF0000"/>
              </a:buClr>
              <a:buSzPts val="2800"/>
              <a:buFont typeface="Arial"/>
              <a:buChar char="•"/>
            </a:pPr>
            <a:r>
              <a:rPr lang="en-US" sz="2800" b="0" i="0" u="none" strike="noStrike" cap="none">
                <a:solidFill>
                  <a:srgbClr val="FF0000"/>
                </a:solidFill>
                <a:latin typeface="Calibri"/>
                <a:ea typeface="Calibri"/>
                <a:cs typeface="Calibri"/>
                <a:sym typeface="Calibri"/>
              </a:rPr>
              <a:t>Information:</a:t>
            </a:r>
            <a:r>
              <a:rPr lang="en-US" sz="2800" b="0" i="0" u="none" strike="noStrike" cap="none">
                <a:solidFill>
                  <a:schemeClr val="dk1"/>
                </a:solidFill>
                <a:latin typeface="Calibri"/>
                <a:ea typeface="Calibri"/>
                <a:cs typeface="Calibri"/>
                <a:sym typeface="Calibri"/>
              </a:rPr>
              <a:t> is produced by processing data and reveals meaning of data</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timely, relevant information key to decision making</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decision making key to organizational survival</a:t>
            </a:r>
            <a:endParaRPr/>
          </a:p>
          <a:p>
            <a:pPr marL="342900" marR="0" lvl="0" indent="-342900" algn="l" rtl="0">
              <a:lnSpc>
                <a:spcPct val="90000"/>
              </a:lnSpc>
              <a:spcBef>
                <a:spcPts val="560"/>
              </a:spcBef>
              <a:spcAft>
                <a:spcPts val="0"/>
              </a:spcAft>
              <a:buClr>
                <a:srgbClr val="FF0000"/>
              </a:buClr>
              <a:buSzPts val="2800"/>
              <a:buFont typeface="Arial"/>
              <a:buChar char="•"/>
            </a:pPr>
            <a:r>
              <a:rPr lang="en-US" sz="2800" b="0" i="0" u="none" strike="noStrike" cap="none">
                <a:solidFill>
                  <a:srgbClr val="FF0000"/>
                </a:solidFill>
                <a:latin typeface="Calibri"/>
                <a:ea typeface="Calibri"/>
                <a:cs typeface="Calibri"/>
                <a:sym typeface="Calibri"/>
              </a:rPr>
              <a:t>Database:</a:t>
            </a:r>
            <a:r>
              <a:rPr lang="en-US" sz="2800" b="0" i="0" u="none" strike="noStrike" cap="none">
                <a:solidFill>
                  <a:schemeClr val="dk1"/>
                </a:solidFill>
                <a:latin typeface="Calibri"/>
                <a:ea typeface="Calibri"/>
                <a:cs typeface="Calibri"/>
                <a:sym typeface="Calibri"/>
              </a:rPr>
              <a:t> a collection of Data</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End user data (Operational Data) - Stored in Table</a:t>
            </a:r>
            <a:endParaRPr/>
          </a:p>
          <a:p>
            <a:pPr marL="742950" marR="0" lvl="1" indent="-285750" algn="l" rtl="0">
              <a:lnSpc>
                <a:spcPct val="9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Metadata – Stored in System Catalog/Data Dictionary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27" name="Google Shape;427;p46"/>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28" name="Google Shape;428;p46" descr="4 Ways to Manage Unstructured Data with ECM | Laserfiche"/>
          <p:cNvPicPr preferRelativeResize="0"/>
          <p:nvPr/>
        </p:nvPicPr>
        <p:blipFill rotWithShape="1">
          <a:blip r:embed="rId3">
            <a:alphaModFix/>
          </a:blip>
          <a:srcRect/>
          <a:stretch/>
        </p:blipFill>
        <p:spPr>
          <a:xfrm>
            <a:off x="1524000" y="381000"/>
            <a:ext cx="6502400" cy="571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7"/>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34" name="Google Shape;434;p47"/>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35" name="Google Shape;435;p47" descr="Big Data Technologies: List, Stack, And Ecosystem In Demand"/>
          <p:cNvPicPr preferRelativeResize="0"/>
          <p:nvPr/>
        </p:nvPicPr>
        <p:blipFill rotWithShape="1">
          <a:blip r:embed="rId3">
            <a:alphaModFix/>
          </a:blip>
          <a:srcRect/>
          <a:stretch/>
        </p:blipFill>
        <p:spPr>
          <a:xfrm>
            <a:off x="609600" y="228600"/>
            <a:ext cx="7997825" cy="62912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8"/>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41" name="Google Shape;441;p48"/>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42" name="Google Shape;442;p48"/>
          <p:cNvPicPr preferRelativeResize="0"/>
          <p:nvPr/>
        </p:nvPicPr>
        <p:blipFill rotWithShape="1">
          <a:blip r:embed="rId3">
            <a:alphaModFix/>
          </a:blip>
          <a:srcRect t="16572" b="8097"/>
          <a:stretch/>
        </p:blipFill>
        <p:spPr>
          <a:xfrm>
            <a:off x="74612" y="1219200"/>
            <a:ext cx="8991600" cy="3810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9"/>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48" name="Google Shape;448;p49"/>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49" name="Google Shape;449;p49" descr="SQL vs NoSQL. SQL vs NoSQL pros and cons | by Sangeeth Raj | Nerd For Tech  | Medium"/>
          <p:cNvPicPr preferRelativeResize="0"/>
          <p:nvPr/>
        </p:nvPicPr>
        <p:blipFill rotWithShape="1">
          <a:blip r:embed="rId3">
            <a:alphaModFix/>
          </a:blip>
          <a:srcRect/>
          <a:stretch/>
        </p:blipFill>
        <p:spPr>
          <a:xfrm>
            <a:off x="227012" y="685800"/>
            <a:ext cx="8839200" cy="5181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0"/>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55" name="Google Shape;455;p50"/>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56" name="Google Shape;456;p50" descr="SQL vs NoSQL – Mobile Application Development, News for Latest Technology"/>
          <p:cNvPicPr preferRelativeResize="0"/>
          <p:nvPr/>
        </p:nvPicPr>
        <p:blipFill rotWithShape="1">
          <a:blip r:embed="rId3">
            <a:alphaModFix/>
          </a:blip>
          <a:srcRect/>
          <a:stretch/>
        </p:blipFill>
        <p:spPr>
          <a:xfrm>
            <a:off x="1752600" y="304800"/>
            <a:ext cx="5864225" cy="61864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1"/>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62" name="Google Shape;462;p51"/>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63" name="Google Shape;463;p51"/>
          <p:cNvPicPr preferRelativeResize="0"/>
          <p:nvPr/>
        </p:nvPicPr>
        <p:blipFill rotWithShape="1">
          <a:blip r:embed="rId3">
            <a:alphaModFix/>
          </a:blip>
          <a:srcRect/>
          <a:stretch/>
        </p:blipFill>
        <p:spPr>
          <a:xfrm>
            <a:off x="533400" y="141287"/>
            <a:ext cx="8212137" cy="6172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2"/>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69" name="Google Shape;469;p52"/>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70" name="Google Shape;470;p52" descr="Difference between SQL and NoSQL"/>
          <p:cNvPicPr preferRelativeResize="0"/>
          <p:nvPr/>
        </p:nvPicPr>
        <p:blipFill rotWithShape="1">
          <a:blip r:embed="rId3">
            <a:alphaModFix/>
          </a:blip>
          <a:srcRect b="7999"/>
          <a:stretch/>
        </p:blipFill>
        <p:spPr>
          <a:xfrm>
            <a:off x="228600" y="381000"/>
            <a:ext cx="8697912" cy="5257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3"/>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476" name="Google Shape;476;p53"/>
          <p:cNvSpPr>
            <a:spLocks noGrp="1"/>
          </p:cNvSpPr>
          <p:nvPr>
            <p:ph type="tbl" idx="2"/>
          </p:nvPr>
        </p:nvSpPr>
        <p:spPr>
          <a:xfrm>
            <a:off x="1295400" y="1447800"/>
            <a:ext cx="7772400" cy="457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77" name="Google Shape;477;p53" descr="SQL vs NoSQL: Which Database to Choose? | Geek Culture"/>
          <p:cNvPicPr preferRelativeResize="0"/>
          <p:nvPr/>
        </p:nvPicPr>
        <p:blipFill rotWithShape="1">
          <a:blip r:embed="rId3">
            <a:alphaModFix/>
          </a:blip>
          <a:srcRect/>
          <a:stretch/>
        </p:blipFill>
        <p:spPr>
          <a:xfrm>
            <a:off x="304800" y="381000"/>
            <a:ext cx="8480425" cy="5715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4"/>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2800"/>
              <a:buFont typeface="Open Sans"/>
              <a:buNone/>
            </a:pPr>
            <a:r>
              <a:rPr lang="en-US" sz="2800" b="1" i="0" u="none">
                <a:solidFill>
                  <a:srgbClr val="FF0000"/>
                </a:solidFill>
                <a:latin typeface="Open Sans"/>
                <a:ea typeface="Open Sans"/>
                <a:cs typeface="Open Sans"/>
                <a:sym typeface="Open Sans"/>
              </a:rPr>
              <a:t>Percona's DBMS Popularity Survey</a:t>
            </a:r>
            <a:endParaRPr/>
          </a:p>
        </p:txBody>
      </p:sp>
      <p:pic>
        <p:nvPicPr>
          <p:cNvPr id="483" name="Google Shape;483;p54" descr="Percona&amp;#39;s DBMS Popularity Survey"/>
          <p:cNvPicPr preferRelativeResize="0"/>
          <p:nvPr/>
        </p:nvPicPr>
        <p:blipFill rotWithShape="1">
          <a:blip r:embed="rId3">
            <a:alphaModFix/>
          </a:blip>
          <a:srcRect/>
          <a:stretch/>
        </p:blipFill>
        <p:spPr>
          <a:xfrm>
            <a:off x="381000" y="1447800"/>
            <a:ext cx="8534400" cy="5276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5"/>
          <p:cNvSpPr txBox="1">
            <a:spLocks noGrp="1"/>
          </p:cNvSpPr>
          <p:nvPr>
            <p:ph type="title"/>
          </p:nvPr>
        </p:nvSpPr>
        <p:spPr>
          <a:xfrm>
            <a:off x="457200" y="274637"/>
            <a:ext cx="8229600" cy="1143000"/>
          </a:xfrm>
          <a:prstGeom prst="rect">
            <a:avLst/>
          </a:prstGeom>
          <a:noFill/>
          <a:ln>
            <a:noFill/>
          </a:ln>
          <a:effectLst>
            <a:outerShdw blurRad="63500" dist="17960" dir="2700000">
              <a:srgbClr val="5F5F5F"/>
            </a:outerShdw>
          </a:effectLst>
        </p:spPr>
        <p:txBody>
          <a:bodyPr spcFirstLastPara="1" wrap="square" lIns="90475" tIns="44450" rIns="90475" bIns="4445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0" i="0" u="none">
                <a:solidFill>
                  <a:schemeClr val="dk1"/>
                </a:solidFill>
                <a:latin typeface="Calibri"/>
                <a:ea typeface="Calibri"/>
                <a:cs typeface="Calibri"/>
                <a:sym typeface="Calibri"/>
              </a:rPr>
              <a:t>Database Systems</a:t>
            </a:r>
            <a:endParaRPr/>
          </a:p>
        </p:txBody>
      </p:sp>
      <p:sp>
        <p:nvSpPr>
          <p:cNvPr id="490" name="Google Shape;490;p55"/>
          <p:cNvSpPr txBox="1">
            <a:spLocks noGrp="1"/>
          </p:cNvSpPr>
          <p:nvPr>
            <p:ph type="body" idx="1"/>
          </p:nvPr>
        </p:nvSpPr>
        <p:spPr>
          <a:xfrm>
            <a:off x="457200" y="1600200"/>
            <a:ext cx="8229600" cy="4525962"/>
          </a:xfrm>
          <a:prstGeom prst="rect">
            <a:avLst/>
          </a:prstGeom>
          <a:noFill/>
          <a:ln>
            <a:noFill/>
          </a:ln>
        </p:spPr>
        <p:txBody>
          <a:bodyPr spcFirstLastPara="1" wrap="square" lIns="90475" tIns="44450" rIns="90475" bIns="4445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Types of Database Systems</a:t>
            </a:r>
            <a:endParaRPr/>
          </a:p>
          <a:p>
            <a:pPr marL="742950" lvl="1" indent="-28575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Number of Users</a:t>
            </a:r>
            <a:endParaRPr sz="2800" b="0" i="0" u="none">
              <a:solidFill>
                <a:schemeClr val="dk1"/>
              </a:solidFill>
              <a:latin typeface="Calibri"/>
              <a:ea typeface="Calibri"/>
              <a:cs typeface="Calibri"/>
              <a:sym typeface="Calibri"/>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Single-user</a:t>
            </a:r>
            <a:endParaRPr/>
          </a:p>
          <a:p>
            <a:pPr marL="1600200" lvl="3" indent="-2286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Desktop database</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Multiuser</a:t>
            </a:r>
            <a:endParaRPr sz="2400" b="0" i="0" u="none">
              <a:solidFill>
                <a:schemeClr val="dk1"/>
              </a:solidFill>
              <a:latin typeface="Calibri"/>
              <a:ea typeface="Calibri"/>
              <a:cs typeface="Calibri"/>
              <a:sym typeface="Calibri"/>
            </a:endParaRPr>
          </a:p>
          <a:p>
            <a:pPr marL="1600200" lvl="3" indent="-2286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Workgroup database</a:t>
            </a:r>
            <a:endParaRPr/>
          </a:p>
          <a:p>
            <a:pPr marL="1600200" lvl="3" indent="-228600"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Enterprise database</a:t>
            </a:r>
            <a:endParaRPr/>
          </a:p>
          <a:p>
            <a:pPr marL="742950" lvl="1" indent="-28575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Scope</a:t>
            </a:r>
            <a:endParaRPr sz="2000" b="0" i="0" u="none">
              <a:solidFill>
                <a:schemeClr val="dk1"/>
              </a:solidFill>
              <a:latin typeface="Calibri"/>
              <a:ea typeface="Calibri"/>
              <a:cs typeface="Calibri"/>
              <a:sym typeface="Calibri"/>
            </a:endParaRPr>
          </a:p>
          <a:p>
            <a:pPr marL="1143000" lvl="2" indent="-228600" algn="l" rtl="0">
              <a:lnSpc>
                <a:spcPct val="100000"/>
              </a:lnSpc>
              <a:spcBef>
                <a:spcPts val="360"/>
              </a:spcBef>
              <a:spcAft>
                <a:spcPts val="0"/>
              </a:spcAft>
              <a:buClr>
                <a:schemeClr val="dk1"/>
              </a:buClr>
              <a:buSzPts val="1134"/>
              <a:buFont typeface="Arial"/>
              <a:buChar char="•"/>
            </a:pPr>
            <a:r>
              <a:rPr lang="en-US" sz="1800" b="0" i="0" u="none">
                <a:solidFill>
                  <a:schemeClr val="dk1"/>
                </a:solidFill>
                <a:latin typeface="Calibri"/>
                <a:ea typeface="Calibri"/>
                <a:cs typeface="Calibri"/>
                <a:sym typeface="Calibri"/>
              </a:rPr>
              <a:t>Desktop</a:t>
            </a:r>
            <a:endParaRPr/>
          </a:p>
          <a:p>
            <a:pPr marL="1143000" lvl="2" indent="-228600" algn="l" rtl="0">
              <a:lnSpc>
                <a:spcPct val="100000"/>
              </a:lnSpc>
              <a:spcBef>
                <a:spcPts val="360"/>
              </a:spcBef>
              <a:spcAft>
                <a:spcPts val="0"/>
              </a:spcAft>
              <a:buClr>
                <a:schemeClr val="dk1"/>
              </a:buClr>
              <a:buSzPts val="1134"/>
              <a:buFont typeface="Arial"/>
              <a:buChar char="•"/>
            </a:pPr>
            <a:r>
              <a:rPr lang="en-US" sz="1800" b="0" i="0" u="none">
                <a:solidFill>
                  <a:schemeClr val="dk1"/>
                </a:solidFill>
                <a:latin typeface="Calibri"/>
                <a:ea typeface="Calibri"/>
                <a:cs typeface="Calibri"/>
                <a:sym typeface="Calibri"/>
              </a:rPr>
              <a:t>Workgroup</a:t>
            </a:r>
            <a:endParaRPr/>
          </a:p>
          <a:p>
            <a:pPr marL="1143000" lvl="2" indent="-228600" algn="l" rtl="0">
              <a:lnSpc>
                <a:spcPct val="100000"/>
              </a:lnSpc>
              <a:spcBef>
                <a:spcPts val="360"/>
              </a:spcBef>
              <a:spcAft>
                <a:spcPts val="0"/>
              </a:spcAft>
              <a:buClr>
                <a:schemeClr val="dk1"/>
              </a:buClr>
              <a:buSzPts val="1134"/>
              <a:buFont typeface="Arial"/>
              <a:buChar char="•"/>
            </a:pPr>
            <a:r>
              <a:rPr lang="en-US" sz="1800" b="0" i="0" u="none">
                <a:solidFill>
                  <a:schemeClr val="dk1"/>
                </a:solidFill>
                <a:latin typeface="Calibri"/>
                <a:ea typeface="Calibri"/>
                <a:cs typeface="Calibri"/>
                <a:sym typeface="Calibri"/>
              </a:rPr>
              <a:t>Enterprise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4</a:t>
            </a:fld>
            <a:endParaRPr/>
          </a:p>
        </p:txBody>
      </p:sp>
      <p:sp>
        <p:nvSpPr>
          <p:cNvPr id="136" name="Google Shape;136;p20"/>
          <p:cNvSpPr txBox="1">
            <a:spLocks noGrp="1"/>
          </p:cNvSpPr>
          <p:nvPr>
            <p:ph type="body" idx="1"/>
          </p:nvPr>
        </p:nvSpPr>
        <p:spPr>
          <a:xfrm>
            <a:off x="219075" y="1447800"/>
            <a:ext cx="8458200" cy="301625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Database</a:t>
            </a:r>
            <a:endParaRPr/>
          </a:p>
          <a:p>
            <a:pPr marL="742950" lvl="1" indent="-285750" algn="l" rtl="0">
              <a:lnSpc>
                <a:spcPct val="100000"/>
              </a:lnSpc>
              <a:spcBef>
                <a:spcPts val="70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collection of </a:t>
            </a:r>
            <a:r>
              <a:rPr lang="en-US" sz="3500" b="0" i="0" u="none">
                <a:solidFill>
                  <a:srgbClr val="7030A0"/>
                </a:solidFill>
                <a:latin typeface="Calibri"/>
                <a:ea typeface="Calibri"/>
                <a:cs typeface="Calibri"/>
                <a:sym typeface="Calibri"/>
              </a:rPr>
              <a:t>logically inter-related organized persistent  shared data </a:t>
            </a:r>
            <a:r>
              <a:rPr lang="en-US" sz="2800" b="0" i="0" u="none">
                <a:solidFill>
                  <a:schemeClr val="dk1"/>
                </a:solidFill>
                <a:latin typeface="Calibri"/>
                <a:ea typeface="Calibri"/>
                <a:cs typeface="Calibri"/>
                <a:sym typeface="Calibri"/>
              </a:rPr>
              <a:t>stored in a standardized format, designed to be shared by multiple users.</a:t>
            </a:r>
            <a:endParaRPr/>
          </a:p>
        </p:txBody>
      </p:sp>
      <p:sp>
        <p:nvSpPr>
          <p:cNvPr id="137" name="Google Shape;137;p20"/>
          <p:cNvSpPr txBox="1">
            <a:spLocks noGrp="1"/>
          </p:cNvSpPr>
          <p:nvPr>
            <p:ph type="title"/>
          </p:nvPr>
        </p:nvSpPr>
        <p:spPr>
          <a:xfrm>
            <a:off x="457200" y="274637"/>
            <a:ext cx="8229600" cy="7921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Database Definition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0" i="0" u="none">
                <a:solidFill>
                  <a:schemeClr val="dk1"/>
                </a:solidFill>
                <a:latin typeface="Calibri"/>
                <a:ea typeface="Calibri"/>
                <a:cs typeface="Calibri"/>
                <a:sym typeface="Calibri"/>
              </a:rPr>
              <a:t>Database Systems</a:t>
            </a:r>
            <a:endParaRPr/>
          </a:p>
        </p:txBody>
      </p:sp>
      <p:sp>
        <p:nvSpPr>
          <p:cNvPr id="497" name="Google Shape;497;p56"/>
          <p:cNvSpPr txBox="1">
            <a:spLocks noGrp="1"/>
          </p:cNvSpPr>
          <p:nvPr>
            <p:ph type="body" idx="1"/>
          </p:nvPr>
        </p:nvSpPr>
        <p:spPr>
          <a:xfrm>
            <a:off x="1752600" y="1981200"/>
            <a:ext cx="7010400"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Types of Database Systems</a:t>
            </a:r>
            <a:endParaRPr/>
          </a:p>
          <a:p>
            <a:pPr marL="742950" lvl="1" indent="-28575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Location</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Centralized</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Distributed</a:t>
            </a:r>
            <a:endParaRPr sz="2400" b="0" i="0" u="none">
              <a:solidFill>
                <a:schemeClr val="dk1"/>
              </a:solidFill>
              <a:latin typeface="Calibri"/>
              <a:ea typeface="Calibri"/>
              <a:cs typeface="Calibri"/>
              <a:sym typeface="Calibri"/>
            </a:endParaRPr>
          </a:p>
          <a:p>
            <a:pPr marL="742950" lvl="1" indent="-285750" algn="l" rtl="0">
              <a:lnSpc>
                <a:spcPct val="100000"/>
              </a:lnSpc>
              <a:spcBef>
                <a:spcPts val="12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Use</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Transactional (Production)</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Decision support</a:t>
            </a:r>
            <a:endParaRPr/>
          </a:p>
          <a:p>
            <a:pPr marL="1143000" lvl="2" indent="-2286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Data warehouse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7"/>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b="0" i="0" u="none">
              <a:solidFill>
                <a:schemeClr val="dk1"/>
              </a:solidFill>
              <a:latin typeface="Times New Roman"/>
              <a:ea typeface="Times New Roman"/>
              <a:cs typeface="Times New Roman"/>
              <a:sym typeface="Times New Roman"/>
            </a:endParaRPr>
          </a:p>
        </p:txBody>
      </p:sp>
      <p:sp>
        <p:nvSpPr>
          <p:cNvPr id="503" name="Google Shape;503;p57"/>
          <p:cNvSpPr txBox="1">
            <a:spLocks noGrp="1"/>
          </p:cNvSpPr>
          <p:nvPr>
            <p:ph type="title"/>
          </p:nvPr>
        </p:nvSpPr>
        <p:spPr>
          <a:xfrm>
            <a:off x="838200" y="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              Is the WWW a DBMS?</a:t>
            </a:r>
            <a:endParaRPr/>
          </a:p>
        </p:txBody>
      </p:sp>
      <p:sp>
        <p:nvSpPr>
          <p:cNvPr id="504" name="Google Shape;504;p57"/>
          <p:cNvSpPr txBox="1">
            <a:spLocks noGrp="1"/>
          </p:cNvSpPr>
          <p:nvPr>
            <p:ph type="body" idx="1"/>
          </p:nvPr>
        </p:nvSpPr>
        <p:spPr>
          <a:xfrm>
            <a:off x="838200" y="1066800"/>
            <a:ext cx="8077200" cy="579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Fairly sophisticated search available</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crawler </a:t>
            </a:r>
            <a:r>
              <a:rPr lang="en-US" sz="2000" b="0" i="1" u="none">
                <a:solidFill>
                  <a:schemeClr val="dk1"/>
                </a:solidFill>
                <a:latin typeface="Calibri"/>
                <a:ea typeface="Calibri"/>
                <a:cs typeface="Calibri"/>
                <a:sym typeface="Calibri"/>
              </a:rPr>
              <a:t>indexes</a:t>
            </a:r>
            <a:r>
              <a:rPr lang="en-US" sz="2000" b="0" i="0" u="none">
                <a:solidFill>
                  <a:schemeClr val="dk1"/>
                </a:solidFill>
                <a:latin typeface="Calibri"/>
                <a:ea typeface="Calibri"/>
                <a:cs typeface="Calibri"/>
                <a:sym typeface="Calibri"/>
              </a:rPr>
              <a:t> pages on the web</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Keyword-based search for pages</a:t>
            </a:r>
            <a:endParaRPr/>
          </a:p>
          <a:p>
            <a:pPr marL="342900" lvl="0" indent="-34290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But, currently</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data is mostly unstructured and untyped</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search only:</a:t>
            </a:r>
            <a:endParaRPr/>
          </a:p>
          <a:p>
            <a:pPr marL="1143000" lvl="2" indent="-228600"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can’t modify the data</a:t>
            </a:r>
            <a:endParaRPr/>
          </a:p>
          <a:p>
            <a:pPr marL="1143000" lvl="2" indent="-228600"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can’t get summaries, complex combinations of data</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few guarantees provided for freshness of data, consistency across data items, fault tolerance, …</a:t>
            </a:r>
            <a:endParaRPr/>
          </a:p>
          <a:p>
            <a:pPr marL="742950" lvl="1" indent="-285750" algn="l" rtl="0">
              <a:lnSpc>
                <a:spcPct val="90000"/>
              </a:lnSpc>
              <a:spcBef>
                <a:spcPts val="400"/>
              </a:spcBef>
              <a:spcAft>
                <a:spcPts val="0"/>
              </a:spcAft>
              <a:buClr>
                <a:srgbClr val="FC0128"/>
              </a:buClr>
              <a:buSzPts val="2000"/>
              <a:buFont typeface="Arial"/>
              <a:buChar char="–"/>
            </a:pPr>
            <a:r>
              <a:rPr lang="en-US" sz="2000" b="0" i="0" u="none">
                <a:solidFill>
                  <a:srgbClr val="FC0128"/>
                </a:solidFill>
                <a:latin typeface="Calibri"/>
                <a:ea typeface="Calibri"/>
                <a:cs typeface="Calibri"/>
                <a:sym typeface="Calibri"/>
              </a:rPr>
              <a:t>Web sites typically have a DBMS in the background to provide these functions.</a:t>
            </a:r>
            <a:endParaRPr/>
          </a:p>
          <a:p>
            <a:pPr marL="342900" lvl="0" indent="-34290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picture is changing</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New standards e.g., XML, Semantic Web can help data modeling</a:t>
            </a:r>
            <a:endParaRPr/>
          </a:p>
          <a:p>
            <a:pPr marL="742950" lvl="1" indent="-285750"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Research groups (e.g., at Berkeley) are working on providing some of this functionality </a:t>
            </a:r>
            <a:r>
              <a:rPr lang="en-US" sz="2000" b="0" i="1" u="none">
                <a:solidFill>
                  <a:schemeClr val="dk1"/>
                </a:solidFill>
                <a:latin typeface="Calibri"/>
                <a:ea typeface="Calibri"/>
                <a:cs typeface="Calibri"/>
                <a:sym typeface="Calibri"/>
              </a:rPr>
              <a:t>across</a:t>
            </a:r>
            <a:r>
              <a:rPr lang="en-US" sz="2000" b="0" i="0" u="none">
                <a:solidFill>
                  <a:schemeClr val="dk1"/>
                </a:solidFill>
                <a:latin typeface="Calibri"/>
                <a:ea typeface="Calibri"/>
                <a:cs typeface="Calibri"/>
                <a:sym typeface="Calibri"/>
              </a:rPr>
              <a:t> </a:t>
            </a:r>
            <a:r>
              <a:rPr lang="en-US" sz="2000" b="0" i="1" u="none">
                <a:solidFill>
                  <a:schemeClr val="dk1"/>
                </a:solidFill>
                <a:latin typeface="Calibri"/>
                <a:ea typeface="Calibri"/>
                <a:cs typeface="Calibri"/>
                <a:sym typeface="Calibri"/>
              </a:rPr>
              <a:t>multiple web sites.</a:t>
            </a:r>
            <a:endParaRPr/>
          </a:p>
        </p:txBody>
      </p:sp>
      <p:pic>
        <p:nvPicPr>
          <p:cNvPr id="505" name="Google Shape;505;p57" descr="SO00743_"/>
          <p:cNvPicPr preferRelativeResize="0"/>
          <p:nvPr/>
        </p:nvPicPr>
        <p:blipFill rotWithShape="1">
          <a:blip r:embed="rId3">
            <a:alphaModFix/>
          </a:blip>
          <a:srcRect/>
          <a:stretch/>
        </p:blipFill>
        <p:spPr>
          <a:xfrm>
            <a:off x="1828800" y="152400"/>
            <a:ext cx="873125" cy="822325"/>
          </a:xfrm>
          <a:prstGeom prst="rect">
            <a:avLst/>
          </a:prstGeom>
          <a:noFill/>
          <a:ln>
            <a:noFill/>
          </a:ln>
        </p:spPr>
      </p:pic>
      <p:pic>
        <p:nvPicPr>
          <p:cNvPr id="506" name="Google Shape;506;p57"/>
          <p:cNvPicPr preferRelativeResize="0"/>
          <p:nvPr/>
        </p:nvPicPr>
        <p:blipFill rotWithShape="1">
          <a:blip r:embed="rId4">
            <a:alphaModFix/>
          </a:blip>
          <a:srcRect/>
          <a:stretch/>
        </p:blipFill>
        <p:spPr>
          <a:xfrm>
            <a:off x="1295400" y="152400"/>
            <a:ext cx="361950" cy="457200"/>
          </a:xfrm>
          <a:prstGeom prst="rect">
            <a:avLst/>
          </a:prstGeom>
          <a:noFill/>
          <a:ln>
            <a:noFill/>
          </a:ln>
        </p:spPr>
      </p:pic>
      <p:sp>
        <p:nvSpPr>
          <p:cNvPr id="507" name="Google Shape;507;p57"/>
          <p:cNvSpPr txBox="1"/>
          <p:nvPr/>
        </p:nvSpPr>
        <p:spPr>
          <a:xfrm>
            <a:off x="1279525" y="442912"/>
            <a:ext cx="461962" cy="642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F0E30"/>
              </a:buClr>
              <a:buSzPts val="3600"/>
              <a:buFont typeface="Book Antiqua"/>
              <a:buNone/>
            </a:pPr>
            <a:r>
              <a:rPr lang="en-US" sz="3600" b="1" i="0" u="none">
                <a:solidFill>
                  <a:srgbClr val="CF0E30"/>
                </a:solidFill>
                <a:latin typeface="Book Antiqua"/>
                <a:ea typeface="Book Antiqua"/>
                <a:cs typeface="Book Antiqua"/>
                <a:sym typeface="Book Antiqua"/>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0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4">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0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8"/>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b="0" i="0" u="none">
              <a:solidFill>
                <a:schemeClr val="dk1"/>
              </a:solidFill>
              <a:latin typeface="Times New Roman"/>
              <a:ea typeface="Times New Roman"/>
              <a:cs typeface="Times New Roman"/>
              <a:sym typeface="Times New Roman"/>
            </a:endParaRPr>
          </a:p>
        </p:txBody>
      </p:sp>
      <p:pic>
        <p:nvPicPr>
          <p:cNvPr id="513" name="Google Shape;513;p58" descr="kerry_donate"/>
          <p:cNvPicPr preferRelativeResize="0"/>
          <p:nvPr/>
        </p:nvPicPr>
        <p:blipFill rotWithShape="1">
          <a:blip r:embed="rId3">
            <a:alphaModFix/>
          </a:blip>
          <a:srcRect r="8622"/>
          <a:stretch/>
        </p:blipFill>
        <p:spPr>
          <a:xfrm>
            <a:off x="3505200" y="1295400"/>
            <a:ext cx="5638800" cy="5362575"/>
          </a:xfrm>
          <a:prstGeom prst="rect">
            <a:avLst/>
          </a:prstGeom>
          <a:noFill/>
          <a:ln>
            <a:noFill/>
          </a:ln>
        </p:spPr>
      </p:pic>
      <p:sp>
        <p:nvSpPr>
          <p:cNvPr id="514" name="Google Shape;514;p58"/>
          <p:cNvSpPr txBox="1">
            <a:spLocks noGrp="1"/>
          </p:cNvSpPr>
          <p:nvPr>
            <p:ph type="title"/>
          </p:nvPr>
        </p:nvSpPr>
        <p:spPr>
          <a:xfrm>
            <a:off x="1143000" y="152400"/>
            <a:ext cx="77724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“Search” vs. Query </a:t>
            </a:r>
            <a:endParaRPr/>
          </a:p>
        </p:txBody>
      </p:sp>
      <p:sp>
        <p:nvSpPr>
          <p:cNvPr id="515" name="Google Shape;515;p58"/>
          <p:cNvSpPr txBox="1">
            <a:spLocks noGrp="1"/>
          </p:cNvSpPr>
          <p:nvPr>
            <p:ph type="body" idx="1"/>
          </p:nvPr>
        </p:nvSpPr>
        <p:spPr>
          <a:xfrm>
            <a:off x="76200" y="1371600"/>
            <a:ext cx="3505200"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What if you wanted to find out which actors donated to John Kerry’s presidential campaign?</a:t>
            </a:r>
            <a:endParaRPr/>
          </a:p>
          <a:p>
            <a:pPr marL="342900" lvl="0" indent="-139700" algn="l" rtl="0">
              <a:lnSpc>
                <a:spcPct val="9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lvl="0" indent="-342900" algn="l" rtl="0">
              <a:lnSpc>
                <a:spcPct val="9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Try </a:t>
            </a:r>
            <a:r>
              <a:rPr lang="en-US" sz="3200" b="0" i="0" u="none">
                <a:solidFill>
                  <a:schemeClr val="folHlink"/>
                </a:solidFill>
                <a:latin typeface="Calibri"/>
                <a:ea typeface="Calibri"/>
                <a:cs typeface="Calibri"/>
                <a:sym typeface="Calibri"/>
              </a:rPr>
              <a:t>“actors donated to john kerry”</a:t>
            </a:r>
            <a:r>
              <a:rPr lang="en-US" sz="3200" b="0" i="0" u="none">
                <a:solidFill>
                  <a:schemeClr val="dk1"/>
                </a:solidFill>
                <a:latin typeface="Calibri"/>
                <a:ea typeface="Calibri"/>
                <a:cs typeface="Calibri"/>
                <a:sym typeface="Calibri"/>
              </a:rPr>
              <a:t> in your favorite search engine.</a:t>
            </a:r>
            <a:endParaRPr/>
          </a:p>
          <a:p>
            <a:pPr marL="342900" lvl="0" indent="-139700" algn="l" rtl="0">
              <a:spcBef>
                <a:spcPts val="640"/>
              </a:spcBef>
              <a:spcAft>
                <a:spcPts val="0"/>
              </a:spcAft>
              <a:buClr>
                <a:schemeClr val="dk1"/>
              </a:buClr>
              <a:buSzPts val="3200"/>
              <a:buNone/>
            </a:pPr>
            <a:endParaRPr sz="3200" b="0" i="0" u="none">
              <a:solidFill>
                <a:schemeClr val="dk1"/>
              </a:solidFill>
              <a:latin typeface="Calibri"/>
              <a:ea typeface="Calibri"/>
              <a:cs typeface="Calibri"/>
              <a:sym typeface="Calibri"/>
            </a:endParaRPr>
          </a:p>
        </p:txBody>
      </p:sp>
      <p:sp>
        <p:nvSpPr>
          <p:cNvPr id="516" name="Google Shape;516;p58"/>
          <p:cNvSpPr/>
          <p:nvPr/>
        </p:nvSpPr>
        <p:spPr>
          <a:xfrm>
            <a:off x="3276600" y="3048000"/>
            <a:ext cx="4621212" cy="1323975"/>
          </a:xfrm>
          <a:custGeom>
            <a:avLst/>
            <a:gdLst/>
            <a:ahLst/>
            <a:cxnLst/>
            <a:rect l="l" t="t" r="r" b="b"/>
            <a:pathLst>
              <a:path w="2911" h="834" extrusionOk="0">
                <a:moveTo>
                  <a:pt x="2746" y="219"/>
                </a:moveTo>
                <a:cubicBezTo>
                  <a:pt x="2533" y="172"/>
                  <a:pt x="1526" y="110"/>
                  <a:pt x="1310" y="75"/>
                </a:cubicBezTo>
                <a:cubicBezTo>
                  <a:pt x="1068" y="80"/>
                  <a:pt x="380" y="0"/>
                  <a:pt x="56" y="196"/>
                </a:cubicBezTo>
                <a:cubicBezTo>
                  <a:pt x="48" y="200"/>
                  <a:pt x="12" y="298"/>
                  <a:pt x="0" y="329"/>
                </a:cubicBezTo>
                <a:cubicBezTo>
                  <a:pt x="63" y="834"/>
                  <a:pt x="1344" y="625"/>
                  <a:pt x="1478" y="632"/>
                </a:cubicBezTo>
                <a:cubicBezTo>
                  <a:pt x="1729" y="618"/>
                  <a:pt x="2773" y="743"/>
                  <a:pt x="2911" y="564"/>
                </a:cubicBezTo>
                <a:cubicBezTo>
                  <a:pt x="2902" y="515"/>
                  <a:pt x="2753" y="212"/>
                  <a:pt x="2753" y="212"/>
                </a:cubicBezTo>
              </a:path>
            </a:pathLst>
          </a:custGeom>
          <a:noFill/>
          <a:ln w="38100" cap="flat" cmpd="sng">
            <a:solidFill>
              <a:srgbClr val="ED181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9"/>
          <p:cNvSpPr txBox="1"/>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endParaRPr sz="12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b="0" i="0" u="none">
              <a:solidFill>
                <a:schemeClr val="dk1"/>
              </a:solidFill>
              <a:latin typeface="Times New Roman"/>
              <a:ea typeface="Times New Roman"/>
              <a:cs typeface="Times New Roman"/>
              <a:sym typeface="Times New Roman"/>
            </a:endParaRPr>
          </a:p>
        </p:txBody>
      </p:sp>
      <p:pic>
        <p:nvPicPr>
          <p:cNvPr id="522" name="Google Shape;522;p59"/>
          <p:cNvPicPr preferRelativeResize="0"/>
          <p:nvPr/>
        </p:nvPicPr>
        <p:blipFill rotWithShape="1">
          <a:blip r:embed="rId3">
            <a:alphaModFix/>
          </a:blip>
          <a:srcRect/>
          <a:stretch/>
        </p:blipFill>
        <p:spPr>
          <a:xfrm>
            <a:off x="0" y="1568450"/>
            <a:ext cx="4953000" cy="5289550"/>
          </a:xfrm>
          <a:prstGeom prst="rect">
            <a:avLst/>
          </a:prstGeom>
          <a:noFill/>
          <a:ln>
            <a:noFill/>
          </a:ln>
        </p:spPr>
      </p:pic>
      <p:pic>
        <p:nvPicPr>
          <p:cNvPr id="523" name="Google Shape;523;p59"/>
          <p:cNvPicPr preferRelativeResize="0"/>
          <p:nvPr/>
        </p:nvPicPr>
        <p:blipFill rotWithShape="1">
          <a:blip r:embed="rId4">
            <a:alphaModFix/>
          </a:blip>
          <a:srcRect/>
          <a:stretch/>
        </p:blipFill>
        <p:spPr>
          <a:xfrm>
            <a:off x="4175125" y="1524000"/>
            <a:ext cx="4943475" cy="5295900"/>
          </a:xfrm>
          <a:prstGeom prst="rect">
            <a:avLst/>
          </a:prstGeom>
          <a:noFill/>
          <a:ln>
            <a:noFill/>
          </a:ln>
        </p:spPr>
      </p:pic>
      <p:sp>
        <p:nvSpPr>
          <p:cNvPr id="524" name="Google Shape;524;p59"/>
          <p:cNvSpPr txBox="1">
            <a:spLocks noGrp="1"/>
          </p:cNvSpPr>
          <p:nvPr>
            <p:ph type="title"/>
          </p:nvPr>
        </p:nvSpPr>
        <p:spPr>
          <a:xfrm>
            <a:off x="914400" y="76200"/>
            <a:ext cx="7772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 A “Database Query” Approach</a:t>
            </a:r>
            <a:endParaRPr/>
          </a:p>
        </p:txBody>
      </p:sp>
      <p:sp>
        <p:nvSpPr>
          <p:cNvPr id="525" name="Google Shape;525;p59"/>
          <p:cNvSpPr/>
          <p:nvPr/>
        </p:nvSpPr>
        <p:spPr>
          <a:xfrm>
            <a:off x="381000" y="1909762"/>
            <a:ext cx="3733800" cy="604837"/>
          </a:xfrm>
          <a:custGeom>
            <a:avLst/>
            <a:gdLst/>
            <a:ahLst/>
            <a:cxnLst/>
            <a:rect l="l" t="t" r="r" b="b"/>
            <a:pathLst>
              <a:path w="2352" h="381" extrusionOk="0">
                <a:moveTo>
                  <a:pt x="1143" y="57"/>
                </a:moveTo>
                <a:cubicBezTo>
                  <a:pt x="965" y="40"/>
                  <a:pt x="788" y="0"/>
                  <a:pt x="610" y="8"/>
                </a:cubicBezTo>
                <a:cubicBezTo>
                  <a:pt x="413" y="16"/>
                  <a:pt x="215" y="45"/>
                  <a:pt x="28" y="105"/>
                </a:cubicBezTo>
                <a:cubicBezTo>
                  <a:pt x="0" y="113"/>
                  <a:pt x="48" y="168"/>
                  <a:pt x="76" y="178"/>
                </a:cubicBezTo>
                <a:cubicBezTo>
                  <a:pt x="224" y="231"/>
                  <a:pt x="380" y="268"/>
                  <a:pt x="537" y="287"/>
                </a:cubicBezTo>
                <a:cubicBezTo>
                  <a:pt x="931" y="333"/>
                  <a:pt x="1329" y="343"/>
                  <a:pt x="1725" y="372"/>
                </a:cubicBezTo>
                <a:cubicBezTo>
                  <a:pt x="1838" y="364"/>
                  <a:pt x="1955" y="381"/>
                  <a:pt x="2064" y="348"/>
                </a:cubicBezTo>
                <a:cubicBezTo>
                  <a:pt x="2147" y="322"/>
                  <a:pt x="2352" y="254"/>
                  <a:pt x="2282" y="202"/>
                </a:cubicBezTo>
                <a:cubicBezTo>
                  <a:pt x="2133" y="91"/>
                  <a:pt x="1919" y="133"/>
                  <a:pt x="1737" y="105"/>
                </a:cubicBezTo>
                <a:cubicBezTo>
                  <a:pt x="1712" y="101"/>
                  <a:pt x="1688" y="105"/>
                  <a:pt x="1664" y="105"/>
                </a:cubicBezTo>
              </a:path>
            </a:pathLst>
          </a:custGeom>
          <a:noFill/>
          <a:ln w="38100" cap="flat" cmpd="sng">
            <a:solidFill>
              <a:srgbClr val="ED181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6" name="Google Shape;526;p59"/>
          <p:cNvSpPr/>
          <p:nvPr/>
        </p:nvSpPr>
        <p:spPr>
          <a:xfrm>
            <a:off x="4038600" y="2667000"/>
            <a:ext cx="2179637" cy="609600"/>
          </a:xfrm>
          <a:custGeom>
            <a:avLst/>
            <a:gdLst/>
            <a:ahLst/>
            <a:cxnLst/>
            <a:rect l="l" t="t" r="r" b="b"/>
            <a:pathLst>
              <a:path w="1325" h="208" extrusionOk="0">
                <a:moveTo>
                  <a:pt x="1163" y="37"/>
                </a:moveTo>
                <a:cubicBezTo>
                  <a:pt x="828" y="57"/>
                  <a:pt x="479" y="0"/>
                  <a:pt x="158" y="98"/>
                </a:cubicBezTo>
                <a:cubicBezTo>
                  <a:pt x="0" y="145"/>
                  <a:pt x="477" y="184"/>
                  <a:pt x="642" y="195"/>
                </a:cubicBezTo>
                <a:cubicBezTo>
                  <a:pt x="847" y="208"/>
                  <a:pt x="1054" y="179"/>
                  <a:pt x="1260" y="171"/>
                </a:cubicBezTo>
                <a:cubicBezTo>
                  <a:pt x="1280" y="150"/>
                  <a:pt x="1311" y="137"/>
                  <a:pt x="1321" y="110"/>
                </a:cubicBezTo>
                <a:cubicBezTo>
                  <a:pt x="1325" y="98"/>
                  <a:pt x="1285" y="98"/>
                  <a:pt x="1285" y="98"/>
                </a:cubicBezTo>
              </a:path>
            </a:pathLst>
          </a:custGeom>
          <a:noFill/>
          <a:ln w="38100" cap="flat" cmpd="sng">
            <a:solidFill>
              <a:srgbClr val="ED181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527" name="Google Shape;527;p59"/>
          <p:cNvGrpSpPr/>
          <p:nvPr/>
        </p:nvGrpSpPr>
        <p:grpSpPr>
          <a:xfrm>
            <a:off x="3581400" y="3505200"/>
            <a:ext cx="1371600" cy="1447800"/>
            <a:chOff x="3794" y="2614"/>
            <a:chExt cx="1966" cy="1706"/>
          </a:xfrm>
        </p:grpSpPr>
        <p:sp>
          <p:nvSpPr>
            <p:cNvPr id="528" name="Google Shape;528;p59"/>
            <p:cNvSpPr/>
            <p:nvPr/>
          </p:nvSpPr>
          <p:spPr>
            <a:xfrm>
              <a:off x="3794" y="3840"/>
              <a:ext cx="1966" cy="480"/>
            </a:xfrm>
            <a:prstGeom prst="ellipse">
              <a:avLst/>
            </a:prstGeom>
            <a:gradFill>
              <a:gsLst>
                <a:gs pos="0">
                  <a:srgbClr val="2F2F18"/>
                </a:gs>
                <a:gs pos="50000">
                  <a:srgbClr val="666633"/>
                </a:gs>
                <a:gs pos="100000">
                  <a:srgbClr val="2F2F18"/>
                </a:gs>
              </a:gsLst>
              <a:lin ang="0" scaled="0"/>
            </a:grad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29" name="Google Shape;529;p59"/>
            <p:cNvSpPr txBox="1"/>
            <p:nvPr/>
          </p:nvSpPr>
          <p:spPr>
            <a:xfrm>
              <a:off x="3794" y="2879"/>
              <a:ext cx="1966" cy="1200"/>
            </a:xfrm>
            <a:prstGeom prst="rect">
              <a:avLst/>
            </a:prstGeom>
            <a:gradFill>
              <a:gsLst>
                <a:gs pos="0">
                  <a:srgbClr val="2F2F18"/>
                </a:gs>
                <a:gs pos="50000">
                  <a:srgbClr val="666633"/>
                </a:gs>
                <a:gs pos="100000">
                  <a:srgbClr val="2F2F18"/>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30" name="Google Shape;530;p59"/>
            <p:cNvPicPr preferRelativeResize="0"/>
            <p:nvPr/>
          </p:nvPicPr>
          <p:blipFill rotWithShape="1">
            <a:blip r:embed="rId5">
              <a:alphaModFix/>
            </a:blip>
            <a:srcRect/>
            <a:stretch/>
          </p:blipFill>
          <p:spPr>
            <a:xfrm>
              <a:off x="3794" y="2614"/>
              <a:ext cx="1966" cy="48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animEffect transition="in" filter="fade">
                                      <p:cBhvr>
                                        <p:cTn id="11" dur="500"/>
                                        <p:tgtEl>
                                          <p:spTgt spid="5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26"/>
                                        </p:tgtEl>
                                        <p:attrNameLst>
                                          <p:attrName>style.visibility</p:attrName>
                                        </p:attrNameLst>
                                      </p:cBhvr>
                                      <p:to>
                                        <p:strVal val="visible"/>
                                      </p:to>
                                    </p:set>
                                    <p:animEffect transition="in" filter="fade">
                                      <p:cBhvr>
                                        <p:cTn id="20" dur="5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44</a:t>
            </a:fld>
            <a:endParaRPr/>
          </a:p>
        </p:txBody>
      </p:sp>
      <p:sp>
        <p:nvSpPr>
          <p:cNvPr id="537" name="Google Shape;537;p60"/>
          <p:cNvSpPr txBox="1">
            <a:spLocks noGrp="1"/>
          </p:cNvSpPr>
          <p:nvPr>
            <p:ph type="title"/>
          </p:nvPr>
        </p:nvSpPr>
        <p:spPr>
          <a:xfrm>
            <a:off x="533400" y="152400"/>
            <a:ext cx="8229600" cy="838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Application Development with a DBMS</a:t>
            </a:r>
            <a:endParaRPr/>
          </a:p>
        </p:txBody>
      </p:sp>
      <p:pic>
        <p:nvPicPr>
          <p:cNvPr id="538" name="Google Shape;538;p60" descr="MCj03984370000[1]"/>
          <p:cNvPicPr preferRelativeResize="0"/>
          <p:nvPr/>
        </p:nvPicPr>
        <p:blipFill rotWithShape="1">
          <a:blip r:embed="rId3">
            <a:alphaModFix/>
          </a:blip>
          <a:srcRect/>
          <a:stretch/>
        </p:blipFill>
        <p:spPr>
          <a:xfrm>
            <a:off x="5059362" y="1174750"/>
            <a:ext cx="1208087" cy="1220787"/>
          </a:xfrm>
          <a:prstGeom prst="rect">
            <a:avLst/>
          </a:prstGeom>
          <a:noFill/>
          <a:ln>
            <a:noFill/>
          </a:ln>
        </p:spPr>
      </p:pic>
      <p:pic>
        <p:nvPicPr>
          <p:cNvPr id="539" name="Google Shape;539;p60" descr="MCj03984370000[1]"/>
          <p:cNvPicPr preferRelativeResize="0"/>
          <p:nvPr/>
        </p:nvPicPr>
        <p:blipFill rotWithShape="1">
          <a:blip r:embed="rId3">
            <a:alphaModFix/>
          </a:blip>
          <a:srcRect/>
          <a:stretch/>
        </p:blipFill>
        <p:spPr>
          <a:xfrm>
            <a:off x="3333750" y="1466850"/>
            <a:ext cx="1474787" cy="1492250"/>
          </a:xfrm>
          <a:prstGeom prst="rect">
            <a:avLst/>
          </a:prstGeom>
          <a:noFill/>
          <a:ln>
            <a:noFill/>
          </a:ln>
        </p:spPr>
      </p:pic>
      <p:pic>
        <p:nvPicPr>
          <p:cNvPr id="540" name="Google Shape;540;p60" descr="j0285135"/>
          <p:cNvPicPr preferRelativeResize="0"/>
          <p:nvPr/>
        </p:nvPicPr>
        <p:blipFill rotWithShape="1">
          <a:blip r:embed="rId4">
            <a:alphaModFix/>
          </a:blip>
          <a:srcRect/>
          <a:stretch/>
        </p:blipFill>
        <p:spPr>
          <a:xfrm>
            <a:off x="1584325" y="3359150"/>
            <a:ext cx="1462087" cy="2222500"/>
          </a:xfrm>
          <a:prstGeom prst="rect">
            <a:avLst/>
          </a:prstGeom>
          <a:noFill/>
          <a:ln>
            <a:noFill/>
          </a:ln>
        </p:spPr>
      </p:pic>
      <p:sp>
        <p:nvSpPr>
          <p:cNvPr id="541" name="Google Shape;541;p60"/>
          <p:cNvSpPr txBox="1"/>
          <p:nvPr/>
        </p:nvSpPr>
        <p:spPr>
          <a:xfrm>
            <a:off x="5543550" y="2417762"/>
            <a:ext cx="18986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Database Server</a:t>
            </a:r>
            <a:endParaRPr/>
          </a:p>
        </p:txBody>
      </p:sp>
      <p:sp>
        <p:nvSpPr>
          <p:cNvPr id="542" name="Google Shape;542;p60"/>
          <p:cNvSpPr txBox="1"/>
          <p:nvPr/>
        </p:nvSpPr>
        <p:spPr>
          <a:xfrm>
            <a:off x="3805237" y="2906712"/>
            <a:ext cx="20383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Application Server</a:t>
            </a:r>
            <a:endParaRPr/>
          </a:p>
        </p:txBody>
      </p:sp>
      <p:sp>
        <p:nvSpPr>
          <p:cNvPr id="543" name="Google Shape;543;p60"/>
          <p:cNvSpPr txBox="1"/>
          <p:nvPr/>
        </p:nvSpPr>
        <p:spPr>
          <a:xfrm>
            <a:off x="5191125" y="5180012"/>
            <a:ext cx="7810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Users</a:t>
            </a:r>
            <a:endParaRPr/>
          </a:p>
        </p:txBody>
      </p:sp>
      <p:sp>
        <p:nvSpPr>
          <p:cNvPr id="544" name="Google Shape;544;p60"/>
          <p:cNvSpPr txBox="1"/>
          <p:nvPr/>
        </p:nvSpPr>
        <p:spPr>
          <a:xfrm>
            <a:off x="6296025" y="5527675"/>
            <a:ext cx="20129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Application Forms</a:t>
            </a:r>
            <a:endParaRPr/>
          </a:p>
        </p:txBody>
      </p:sp>
      <p:sp>
        <p:nvSpPr>
          <p:cNvPr id="545" name="Google Shape;545;p60"/>
          <p:cNvSpPr txBox="1"/>
          <p:nvPr/>
        </p:nvSpPr>
        <p:spPr>
          <a:xfrm>
            <a:off x="1635125" y="5540375"/>
            <a:ext cx="17843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Developers and</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Administrators</a:t>
            </a:r>
            <a:endParaRPr/>
          </a:p>
        </p:txBody>
      </p:sp>
      <p:pic>
        <p:nvPicPr>
          <p:cNvPr id="546" name="Google Shape;546;p60"/>
          <p:cNvPicPr preferRelativeResize="0"/>
          <p:nvPr/>
        </p:nvPicPr>
        <p:blipFill rotWithShape="1">
          <a:blip r:embed="rId5">
            <a:alphaModFix/>
          </a:blip>
          <a:srcRect/>
          <a:stretch/>
        </p:blipFill>
        <p:spPr>
          <a:xfrm>
            <a:off x="6362700" y="1171575"/>
            <a:ext cx="1952625" cy="831850"/>
          </a:xfrm>
          <a:prstGeom prst="rect">
            <a:avLst/>
          </a:prstGeom>
          <a:noFill/>
          <a:ln>
            <a:noFill/>
          </a:ln>
        </p:spPr>
      </p:pic>
      <p:sp>
        <p:nvSpPr>
          <p:cNvPr id="547" name="Google Shape;547;p60"/>
          <p:cNvSpPr txBox="1"/>
          <p:nvPr/>
        </p:nvSpPr>
        <p:spPr>
          <a:xfrm>
            <a:off x="6724650" y="1968500"/>
            <a:ext cx="19113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Database Tables</a:t>
            </a:r>
            <a:endParaRPr/>
          </a:p>
        </p:txBody>
      </p:sp>
      <p:sp>
        <p:nvSpPr>
          <p:cNvPr id="548" name="Google Shape;548;p60"/>
          <p:cNvSpPr/>
          <p:nvPr/>
        </p:nvSpPr>
        <p:spPr>
          <a:xfrm>
            <a:off x="2613025" y="2470150"/>
            <a:ext cx="1335087" cy="2684462"/>
          </a:xfrm>
          <a:custGeom>
            <a:avLst/>
            <a:gdLst/>
            <a:ahLst/>
            <a:cxnLst/>
            <a:rect l="l" t="t" r="r" b="b"/>
            <a:pathLst>
              <a:path w="1033" h="2076" extrusionOk="0">
                <a:moveTo>
                  <a:pt x="334" y="2076"/>
                </a:moveTo>
                <a:cubicBezTo>
                  <a:pt x="583" y="2010"/>
                  <a:pt x="833" y="1945"/>
                  <a:pt x="861" y="1818"/>
                </a:cubicBezTo>
                <a:cubicBezTo>
                  <a:pt x="889" y="1691"/>
                  <a:pt x="488" y="1442"/>
                  <a:pt x="503" y="1311"/>
                </a:cubicBezTo>
                <a:cubicBezTo>
                  <a:pt x="518" y="1180"/>
                  <a:pt x="1033" y="1225"/>
                  <a:pt x="950" y="1033"/>
                </a:cubicBezTo>
                <a:cubicBezTo>
                  <a:pt x="867" y="841"/>
                  <a:pt x="14" y="318"/>
                  <a:pt x="7" y="159"/>
                </a:cubicBezTo>
                <a:cubicBezTo>
                  <a:pt x="0" y="0"/>
                  <a:pt x="455" y="40"/>
                  <a:pt x="910" y="8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49" name="Google Shape;549;p60"/>
          <p:cNvSpPr txBox="1"/>
          <p:nvPr/>
        </p:nvSpPr>
        <p:spPr>
          <a:xfrm>
            <a:off x="1657350" y="2238375"/>
            <a:ext cx="18224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Forms, Reports,</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Programs</a:t>
            </a:r>
            <a:endParaRPr/>
          </a:p>
        </p:txBody>
      </p:sp>
      <p:sp>
        <p:nvSpPr>
          <p:cNvPr id="550" name="Google Shape;550;p60"/>
          <p:cNvSpPr/>
          <p:nvPr/>
        </p:nvSpPr>
        <p:spPr>
          <a:xfrm>
            <a:off x="3295650" y="2586037"/>
            <a:ext cx="4776787" cy="2478087"/>
          </a:xfrm>
          <a:custGeom>
            <a:avLst/>
            <a:gdLst/>
            <a:ahLst/>
            <a:cxnLst/>
            <a:rect l="l" t="t" r="r" b="b"/>
            <a:pathLst>
              <a:path w="3693" h="1916" extrusionOk="0">
                <a:moveTo>
                  <a:pt x="353" y="0"/>
                </a:moveTo>
                <a:cubicBezTo>
                  <a:pt x="176" y="57"/>
                  <a:pt x="0" y="114"/>
                  <a:pt x="134" y="248"/>
                </a:cubicBezTo>
                <a:cubicBezTo>
                  <a:pt x="268" y="382"/>
                  <a:pt x="597" y="681"/>
                  <a:pt x="1157" y="804"/>
                </a:cubicBezTo>
                <a:cubicBezTo>
                  <a:pt x="1717" y="927"/>
                  <a:pt x="3289" y="798"/>
                  <a:pt x="3491" y="983"/>
                </a:cubicBezTo>
                <a:cubicBezTo>
                  <a:pt x="3693" y="1168"/>
                  <a:pt x="3031" y="1542"/>
                  <a:pt x="2369" y="1916"/>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551" name="Google Shape;551;p60" descr="MPj04009220000[1]"/>
          <p:cNvPicPr preferRelativeResize="0"/>
          <p:nvPr/>
        </p:nvPicPr>
        <p:blipFill rotWithShape="1">
          <a:blip r:embed="rId6">
            <a:alphaModFix/>
          </a:blip>
          <a:srcRect/>
          <a:stretch/>
        </p:blipFill>
        <p:spPr>
          <a:xfrm>
            <a:off x="5091112" y="3933825"/>
            <a:ext cx="1879600" cy="1252537"/>
          </a:xfrm>
          <a:prstGeom prst="rect">
            <a:avLst/>
          </a:prstGeom>
          <a:noFill/>
          <a:ln>
            <a:noFill/>
          </a:ln>
        </p:spPr>
      </p:pic>
      <p:pic>
        <p:nvPicPr>
          <p:cNvPr id="552" name="Google Shape;552;p60"/>
          <p:cNvPicPr preferRelativeResize="0"/>
          <p:nvPr/>
        </p:nvPicPr>
        <p:blipFill rotWithShape="1">
          <a:blip r:embed="rId7">
            <a:alphaModFix/>
          </a:blip>
          <a:srcRect/>
          <a:stretch/>
        </p:blipFill>
        <p:spPr>
          <a:xfrm>
            <a:off x="6361112" y="4405312"/>
            <a:ext cx="1522412" cy="1101725"/>
          </a:xfrm>
          <a:prstGeom prst="rect">
            <a:avLst/>
          </a:prstGeom>
          <a:noFill/>
          <a:ln>
            <a:noFill/>
          </a:ln>
        </p:spPr>
      </p:pic>
      <p:sp>
        <p:nvSpPr>
          <p:cNvPr id="553" name="Google Shape;553;p60"/>
          <p:cNvSpPr txBox="1"/>
          <p:nvPr/>
        </p:nvSpPr>
        <p:spPr>
          <a:xfrm>
            <a:off x="4127500" y="903287"/>
            <a:ext cx="15049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SQL Queries</a:t>
            </a:r>
            <a:endParaRPr/>
          </a:p>
        </p:txBody>
      </p:sp>
      <p:sp>
        <p:nvSpPr>
          <p:cNvPr id="554" name="Google Shape;554;p60"/>
          <p:cNvSpPr txBox="1"/>
          <p:nvPr/>
        </p:nvSpPr>
        <p:spPr>
          <a:xfrm>
            <a:off x="4819650" y="1403350"/>
            <a:ext cx="6667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a:t>
            </a:r>
            <a:endParaRPr/>
          </a:p>
        </p:txBody>
      </p:sp>
      <p:sp>
        <p:nvSpPr>
          <p:cNvPr id="555" name="Google Shape;555;p60"/>
          <p:cNvSpPr/>
          <p:nvPr/>
        </p:nvSpPr>
        <p:spPr>
          <a:xfrm>
            <a:off x="4445000" y="1127125"/>
            <a:ext cx="990600" cy="379412"/>
          </a:xfrm>
          <a:custGeom>
            <a:avLst/>
            <a:gdLst/>
            <a:ahLst/>
            <a:cxnLst/>
            <a:rect l="l" t="t" r="r" b="b"/>
            <a:pathLst>
              <a:path w="765" h="293" extrusionOk="0">
                <a:moveTo>
                  <a:pt x="0" y="293"/>
                </a:moveTo>
                <a:cubicBezTo>
                  <a:pt x="38" y="248"/>
                  <a:pt x="101" y="50"/>
                  <a:pt x="228" y="25"/>
                </a:cubicBezTo>
                <a:cubicBezTo>
                  <a:pt x="355" y="0"/>
                  <a:pt x="560" y="79"/>
                  <a:pt x="765" y="145"/>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56" name="Google Shape;556;p60"/>
          <p:cNvCxnSpPr/>
          <p:nvPr/>
        </p:nvCxnSpPr>
        <p:spPr>
          <a:xfrm flipH="1">
            <a:off x="4830762" y="1698625"/>
            <a:ext cx="527050" cy="219075"/>
          </a:xfrm>
          <a:prstGeom prst="straightConnector1">
            <a:avLst/>
          </a:prstGeom>
          <a:noFill/>
          <a:ln w="12700" cap="flat" cmpd="sng">
            <a:solidFill>
              <a:schemeClr val="dk1"/>
            </a:solidFill>
            <a:prstDash val="solid"/>
            <a:miter lim="800000"/>
            <a:headEnd type="none" w="med" len="med"/>
            <a:tailEnd type="triangle" w="sm" len="sm"/>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45</a:t>
            </a:fld>
            <a:endParaRPr/>
          </a:p>
        </p:txBody>
      </p:sp>
      <p:sp>
        <p:nvSpPr>
          <p:cNvPr id="563" name="Google Shape;563;p6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Web Databases</a:t>
            </a:r>
            <a:endParaRPr/>
          </a:p>
        </p:txBody>
      </p:sp>
      <p:pic>
        <p:nvPicPr>
          <p:cNvPr id="564" name="Google Shape;564;p61" descr="j0400422"/>
          <p:cNvPicPr preferRelativeResize="0"/>
          <p:nvPr/>
        </p:nvPicPr>
        <p:blipFill rotWithShape="1">
          <a:blip r:embed="rId3">
            <a:alphaModFix/>
          </a:blip>
          <a:srcRect/>
          <a:stretch/>
        </p:blipFill>
        <p:spPr>
          <a:xfrm>
            <a:off x="4364037" y="1249362"/>
            <a:ext cx="1979612" cy="1955800"/>
          </a:xfrm>
          <a:prstGeom prst="rect">
            <a:avLst/>
          </a:prstGeom>
          <a:noFill/>
          <a:ln>
            <a:noFill/>
          </a:ln>
        </p:spPr>
      </p:pic>
      <p:pic>
        <p:nvPicPr>
          <p:cNvPr id="565" name="Google Shape;565;p61" descr="MPj03998790000[1]"/>
          <p:cNvPicPr preferRelativeResize="0"/>
          <p:nvPr/>
        </p:nvPicPr>
        <p:blipFill rotWithShape="1">
          <a:blip r:embed="rId4">
            <a:alphaModFix/>
          </a:blip>
          <a:srcRect/>
          <a:stretch/>
        </p:blipFill>
        <p:spPr>
          <a:xfrm>
            <a:off x="1331912" y="3390900"/>
            <a:ext cx="1520825" cy="2281237"/>
          </a:xfrm>
          <a:prstGeom prst="rect">
            <a:avLst/>
          </a:prstGeom>
          <a:noFill/>
          <a:ln>
            <a:noFill/>
          </a:ln>
        </p:spPr>
      </p:pic>
      <p:pic>
        <p:nvPicPr>
          <p:cNvPr id="566" name="Google Shape;566;p61" descr="MPj04003210000[1]"/>
          <p:cNvPicPr preferRelativeResize="0"/>
          <p:nvPr/>
        </p:nvPicPr>
        <p:blipFill rotWithShape="1">
          <a:blip r:embed="rId5">
            <a:alphaModFix/>
          </a:blip>
          <a:srcRect/>
          <a:stretch/>
        </p:blipFill>
        <p:spPr>
          <a:xfrm>
            <a:off x="6486525" y="4003675"/>
            <a:ext cx="2435225" cy="1622425"/>
          </a:xfrm>
          <a:prstGeom prst="rect">
            <a:avLst/>
          </a:prstGeom>
          <a:noFill/>
          <a:ln>
            <a:noFill/>
          </a:ln>
        </p:spPr>
      </p:pic>
      <p:sp>
        <p:nvSpPr>
          <p:cNvPr id="567" name="Google Shape;567;p61"/>
          <p:cNvSpPr txBox="1"/>
          <p:nvPr/>
        </p:nvSpPr>
        <p:spPr>
          <a:xfrm>
            <a:off x="1397000" y="2959100"/>
            <a:ext cx="1339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Developers</a:t>
            </a:r>
            <a:endParaRPr/>
          </a:p>
        </p:txBody>
      </p:sp>
      <p:sp>
        <p:nvSpPr>
          <p:cNvPr id="568" name="Google Shape;568;p61"/>
          <p:cNvSpPr txBox="1"/>
          <p:nvPr/>
        </p:nvSpPr>
        <p:spPr>
          <a:xfrm>
            <a:off x="4967287" y="958850"/>
            <a:ext cx="11620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Database</a:t>
            </a:r>
            <a:endParaRPr/>
          </a:p>
        </p:txBody>
      </p:sp>
      <p:sp>
        <p:nvSpPr>
          <p:cNvPr id="569" name="Google Shape;569;p61"/>
          <p:cNvSpPr txBox="1"/>
          <p:nvPr/>
        </p:nvSpPr>
        <p:spPr>
          <a:xfrm>
            <a:off x="4681537" y="3201987"/>
            <a:ext cx="13906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Web Server</a:t>
            </a:r>
            <a:endParaRPr/>
          </a:p>
        </p:txBody>
      </p:sp>
      <p:sp>
        <p:nvSpPr>
          <p:cNvPr id="570" name="Google Shape;570;p61"/>
          <p:cNvSpPr/>
          <p:nvPr/>
        </p:nvSpPr>
        <p:spPr>
          <a:xfrm>
            <a:off x="2921000" y="2497137"/>
            <a:ext cx="1700212" cy="2214562"/>
          </a:xfrm>
          <a:custGeom>
            <a:avLst/>
            <a:gdLst/>
            <a:ahLst/>
            <a:cxnLst/>
            <a:rect l="l" t="t" r="r" b="b"/>
            <a:pathLst>
              <a:path w="1188" h="1548" extrusionOk="0">
                <a:moveTo>
                  <a:pt x="0" y="1548"/>
                </a:moveTo>
                <a:cubicBezTo>
                  <a:pt x="159" y="1531"/>
                  <a:pt x="318" y="1514"/>
                  <a:pt x="480" y="1440"/>
                </a:cubicBezTo>
                <a:cubicBezTo>
                  <a:pt x="642" y="1366"/>
                  <a:pt x="912" y="1286"/>
                  <a:pt x="972" y="1104"/>
                </a:cubicBezTo>
                <a:cubicBezTo>
                  <a:pt x="1032" y="922"/>
                  <a:pt x="804" y="532"/>
                  <a:pt x="840" y="348"/>
                </a:cubicBezTo>
                <a:cubicBezTo>
                  <a:pt x="876" y="164"/>
                  <a:pt x="1032" y="82"/>
                  <a:pt x="1188"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1" name="Google Shape;571;p61"/>
          <p:cNvSpPr txBox="1"/>
          <p:nvPr/>
        </p:nvSpPr>
        <p:spPr>
          <a:xfrm>
            <a:off x="2924175" y="4710112"/>
            <a:ext cx="133985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Web forms</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and reports</a:t>
            </a:r>
            <a:endParaRPr/>
          </a:p>
        </p:txBody>
      </p:sp>
      <p:sp>
        <p:nvSpPr>
          <p:cNvPr id="572" name="Google Shape;572;p61"/>
          <p:cNvSpPr txBox="1"/>
          <p:nvPr/>
        </p:nvSpPr>
        <p:spPr>
          <a:xfrm>
            <a:off x="3714750" y="3886200"/>
            <a:ext cx="6286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data</a:t>
            </a:r>
            <a:endParaRPr/>
          </a:p>
        </p:txBody>
      </p:sp>
      <p:sp>
        <p:nvSpPr>
          <p:cNvPr id="573" name="Google Shape;573;p61"/>
          <p:cNvSpPr txBox="1"/>
          <p:nvPr/>
        </p:nvSpPr>
        <p:spPr>
          <a:xfrm>
            <a:off x="7458075" y="3646487"/>
            <a:ext cx="7810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Users</a:t>
            </a:r>
            <a:endParaRPr/>
          </a:p>
        </p:txBody>
      </p:sp>
      <p:sp>
        <p:nvSpPr>
          <p:cNvPr id="574" name="Google Shape;574;p61"/>
          <p:cNvSpPr/>
          <p:nvPr/>
        </p:nvSpPr>
        <p:spPr>
          <a:xfrm>
            <a:off x="5497512" y="2582862"/>
            <a:ext cx="1304925" cy="2662237"/>
          </a:xfrm>
          <a:custGeom>
            <a:avLst/>
            <a:gdLst/>
            <a:ahLst/>
            <a:cxnLst/>
            <a:rect l="l" t="t" r="r" b="b"/>
            <a:pathLst>
              <a:path w="912" h="1860" extrusionOk="0">
                <a:moveTo>
                  <a:pt x="0" y="0"/>
                </a:moveTo>
                <a:cubicBezTo>
                  <a:pt x="286" y="173"/>
                  <a:pt x="572" y="346"/>
                  <a:pt x="612" y="612"/>
                </a:cubicBezTo>
                <a:cubicBezTo>
                  <a:pt x="652" y="878"/>
                  <a:pt x="190" y="1388"/>
                  <a:pt x="240" y="1596"/>
                </a:cubicBezTo>
                <a:cubicBezTo>
                  <a:pt x="290" y="1804"/>
                  <a:pt x="601" y="1832"/>
                  <a:pt x="912" y="186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5" name="Google Shape;575;p61"/>
          <p:cNvSpPr txBox="1"/>
          <p:nvPr/>
        </p:nvSpPr>
        <p:spPr>
          <a:xfrm>
            <a:off x="5465762" y="5122862"/>
            <a:ext cx="9842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Reports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46</a:t>
            </a:fld>
            <a:endParaRPr/>
          </a:p>
        </p:txBody>
      </p:sp>
      <p:sp>
        <p:nvSpPr>
          <p:cNvPr id="582" name="Google Shape;582;p6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Goal: Build a Business Application</a:t>
            </a:r>
            <a:endParaRPr/>
          </a:p>
        </p:txBody>
      </p:sp>
      <p:sp>
        <p:nvSpPr>
          <p:cNvPr id="583" name="Google Shape;583;p62"/>
          <p:cNvSpPr txBox="1"/>
          <p:nvPr/>
        </p:nvSpPr>
        <p:spPr>
          <a:xfrm>
            <a:off x="1371600" y="1143000"/>
            <a:ext cx="2514600" cy="1311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Tools:</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Database Design</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SQL (queries)</a:t>
            </a:r>
            <a:endParaRPr/>
          </a:p>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	Programming</a:t>
            </a:r>
            <a:endParaRPr/>
          </a:p>
        </p:txBody>
      </p:sp>
      <p:sp>
        <p:nvSpPr>
          <p:cNvPr id="584" name="Google Shape;584;p62"/>
          <p:cNvSpPr txBox="1"/>
          <p:nvPr/>
        </p:nvSpPr>
        <p:spPr>
          <a:xfrm>
            <a:off x="2933700" y="2309812"/>
            <a:ext cx="9144000" cy="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5" name="Google Shape;585;p62"/>
          <p:cNvSpPr/>
          <p:nvPr/>
        </p:nvSpPr>
        <p:spPr>
          <a:xfrm>
            <a:off x="2940050" y="4830762"/>
            <a:ext cx="1149350" cy="406400"/>
          </a:xfrm>
          <a:custGeom>
            <a:avLst/>
            <a:gdLst/>
            <a:ahLst/>
            <a:cxnLst/>
            <a:rect l="l" t="t" r="r" b="b"/>
            <a:pathLst>
              <a:path w="724" h="256" extrusionOk="0">
                <a:moveTo>
                  <a:pt x="358" y="103"/>
                </a:moveTo>
                <a:lnTo>
                  <a:pt x="354" y="103"/>
                </a:lnTo>
                <a:lnTo>
                  <a:pt x="349" y="103"/>
                </a:lnTo>
                <a:lnTo>
                  <a:pt x="345" y="101"/>
                </a:lnTo>
                <a:lnTo>
                  <a:pt x="341" y="97"/>
                </a:lnTo>
                <a:lnTo>
                  <a:pt x="333" y="89"/>
                </a:lnTo>
                <a:lnTo>
                  <a:pt x="325" y="78"/>
                </a:lnTo>
                <a:lnTo>
                  <a:pt x="318" y="67"/>
                </a:lnTo>
                <a:lnTo>
                  <a:pt x="309" y="56"/>
                </a:lnTo>
                <a:lnTo>
                  <a:pt x="301" y="48"/>
                </a:lnTo>
                <a:lnTo>
                  <a:pt x="297" y="45"/>
                </a:lnTo>
                <a:lnTo>
                  <a:pt x="293" y="43"/>
                </a:lnTo>
                <a:lnTo>
                  <a:pt x="284" y="41"/>
                </a:lnTo>
                <a:lnTo>
                  <a:pt x="275" y="41"/>
                </a:lnTo>
                <a:lnTo>
                  <a:pt x="267" y="43"/>
                </a:lnTo>
                <a:lnTo>
                  <a:pt x="258" y="45"/>
                </a:lnTo>
                <a:lnTo>
                  <a:pt x="238" y="52"/>
                </a:lnTo>
                <a:lnTo>
                  <a:pt x="226" y="54"/>
                </a:lnTo>
                <a:lnTo>
                  <a:pt x="214" y="54"/>
                </a:lnTo>
                <a:lnTo>
                  <a:pt x="200" y="53"/>
                </a:lnTo>
                <a:lnTo>
                  <a:pt x="184" y="49"/>
                </a:lnTo>
                <a:lnTo>
                  <a:pt x="168" y="46"/>
                </a:lnTo>
                <a:lnTo>
                  <a:pt x="149" y="42"/>
                </a:lnTo>
                <a:lnTo>
                  <a:pt x="132" y="38"/>
                </a:lnTo>
                <a:lnTo>
                  <a:pt x="115" y="35"/>
                </a:lnTo>
                <a:lnTo>
                  <a:pt x="98" y="34"/>
                </a:lnTo>
                <a:lnTo>
                  <a:pt x="84" y="35"/>
                </a:lnTo>
                <a:lnTo>
                  <a:pt x="70" y="38"/>
                </a:lnTo>
                <a:lnTo>
                  <a:pt x="55" y="45"/>
                </a:lnTo>
                <a:lnTo>
                  <a:pt x="40" y="52"/>
                </a:lnTo>
                <a:lnTo>
                  <a:pt x="26" y="60"/>
                </a:lnTo>
                <a:lnTo>
                  <a:pt x="15" y="68"/>
                </a:lnTo>
                <a:lnTo>
                  <a:pt x="6" y="77"/>
                </a:lnTo>
                <a:lnTo>
                  <a:pt x="3" y="81"/>
                </a:lnTo>
                <a:lnTo>
                  <a:pt x="1" y="84"/>
                </a:lnTo>
                <a:lnTo>
                  <a:pt x="0" y="88"/>
                </a:lnTo>
                <a:lnTo>
                  <a:pt x="1" y="91"/>
                </a:lnTo>
                <a:lnTo>
                  <a:pt x="5" y="94"/>
                </a:lnTo>
                <a:lnTo>
                  <a:pt x="9" y="96"/>
                </a:lnTo>
                <a:lnTo>
                  <a:pt x="16" y="100"/>
                </a:lnTo>
                <a:lnTo>
                  <a:pt x="23" y="102"/>
                </a:lnTo>
                <a:lnTo>
                  <a:pt x="33" y="104"/>
                </a:lnTo>
                <a:lnTo>
                  <a:pt x="43" y="107"/>
                </a:lnTo>
                <a:lnTo>
                  <a:pt x="65" y="112"/>
                </a:lnTo>
                <a:lnTo>
                  <a:pt x="87" y="116"/>
                </a:lnTo>
                <a:lnTo>
                  <a:pt x="108" y="121"/>
                </a:lnTo>
                <a:lnTo>
                  <a:pt x="117" y="124"/>
                </a:lnTo>
                <a:lnTo>
                  <a:pt x="125" y="127"/>
                </a:lnTo>
                <a:lnTo>
                  <a:pt x="132" y="129"/>
                </a:lnTo>
                <a:lnTo>
                  <a:pt x="136" y="132"/>
                </a:lnTo>
                <a:lnTo>
                  <a:pt x="140" y="136"/>
                </a:lnTo>
                <a:lnTo>
                  <a:pt x="141" y="139"/>
                </a:lnTo>
                <a:lnTo>
                  <a:pt x="141" y="143"/>
                </a:lnTo>
                <a:lnTo>
                  <a:pt x="140" y="148"/>
                </a:lnTo>
                <a:lnTo>
                  <a:pt x="135" y="156"/>
                </a:lnTo>
                <a:lnTo>
                  <a:pt x="129" y="166"/>
                </a:lnTo>
                <a:lnTo>
                  <a:pt x="123" y="175"/>
                </a:lnTo>
                <a:lnTo>
                  <a:pt x="120" y="183"/>
                </a:lnTo>
                <a:lnTo>
                  <a:pt x="119" y="186"/>
                </a:lnTo>
                <a:lnTo>
                  <a:pt x="120" y="189"/>
                </a:lnTo>
                <a:lnTo>
                  <a:pt x="123" y="191"/>
                </a:lnTo>
                <a:lnTo>
                  <a:pt x="128" y="192"/>
                </a:lnTo>
                <a:lnTo>
                  <a:pt x="140" y="193"/>
                </a:lnTo>
                <a:lnTo>
                  <a:pt x="156" y="191"/>
                </a:lnTo>
                <a:lnTo>
                  <a:pt x="174" y="187"/>
                </a:lnTo>
                <a:lnTo>
                  <a:pt x="195" y="181"/>
                </a:lnTo>
                <a:lnTo>
                  <a:pt x="220" y="177"/>
                </a:lnTo>
                <a:lnTo>
                  <a:pt x="248" y="173"/>
                </a:lnTo>
                <a:lnTo>
                  <a:pt x="280" y="172"/>
                </a:lnTo>
                <a:lnTo>
                  <a:pt x="297" y="173"/>
                </a:lnTo>
                <a:lnTo>
                  <a:pt x="314" y="174"/>
                </a:lnTo>
                <a:lnTo>
                  <a:pt x="334" y="176"/>
                </a:lnTo>
                <a:lnTo>
                  <a:pt x="358" y="180"/>
                </a:lnTo>
                <a:lnTo>
                  <a:pt x="383" y="185"/>
                </a:lnTo>
                <a:lnTo>
                  <a:pt x="411" y="191"/>
                </a:lnTo>
                <a:lnTo>
                  <a:pt x="441" y="198"/>
                </a:lnTo>
                <a:lnTo>
                  <a:pt x="471" y="204"/>
                </a:lnTo>
                <a:lnTo>
                  <a:pt x="533" y="219"/>
                </a:lnTo>
                <a:lnTo>
                  <a:pt x="562" y="226"/>
                </a:lnTo>
                <a:lnTo>
                  <a:pt x="592" y="233"/>
                </a:lnTo>
                <a:lnTo>
                  <a:pt x="619" y="239"/>
                </a:lnTo>
                <a:lnTo>
                  <a:pt x="645" y="245"/>
                </a:lnTo>
                <a:lnTo>
                  <a:pt x="668" y="249"/>
                </a:lnTo>
                <a:lnTo>
                  <a:pt x="687" y="252"/>
                </a:lnTo>
                <a:lnTo>
                  <a:pt x="703" y="255"/>
                </a:lnTo>
                <a:lnTo>
                  <a:pt x="709" y="256"/>
                </a:lnTo>
                <a:lnTo>
                  <a:pt x="714" y="256"/>
                </a:lnTo>
                <a:lnTo>
                  <a:pt x="719" y="256"/>
                </a:lnTo>
                <a:lnTo>
                  <a:pt x="722" y="255"/>
                </a:lnTo>
                <a:lnTo>
                  <a:pt x="724" y="252"/>
                </a:lnTo>
                <a:lnTo>
                  <a:pt x="724" y="248"/>
                </a:lnTo>
                <a:lnTo>
                  <a:pt x="720" y="244"/>
                </a:lnTo>
                <a:lnTo>
                  <a:pt x="713" y="238"/>
                </a:lnTo>
                <a:lnTo>
                  <a:pt x="705" y="232"/>
                </a:lnTo>
                <a:lnTo>
                  <a:pt x="694" y="224"/>
                </a:lnTo>
                <a:lnTo>
                  <a:pt x="683" y="217"/>
                </a:lnTo>
                <a:lnTo>
                  <a:pt x="659" y="202"/>
                </a:lnTo>
                <a:lnTo>
                  <a:pt x="647" y="195"/>
                </a:lnTo>
                <a:lnTo>
                  <a:pt x="636" y="187"/>
                </a:lnTo>
                <a:lnTo>
                  <a:pt x="628" y="180"/>
                </a:lnTo>
                <a:lnTo>
                  <a:pt x="621" y="175"/>
                </a:lnTo>
                <a:lnTo>
                  <a:pt x="616" y="170"/>
                </a:lnTo>
                <a:lnTo>
                  <a:pt x="614" y="166"/>
                </a:lnTo>
                <a:lnTo>
                  <a:pt x="616" y="163"/>
                </a:lnTo>
                <a:lnTo>
                  <a:pt x="620" y="161"/>
                </a:lnTo>
                <a:lnTo>
                  <a:pt x="625" y="158"/>
                </a:lnTo>
                <a:lnTo>
                  <a:pt x="632" y="157"/>
                </a:lnTo>
                <a:lnTo>
                  <a:pt x="641" y="156"/>
                </a:lnTo>
                <a:lnTo>
                  <a:pt x="649" y="155"/>
                </a:lnTo>
                <a:lnTo>
                  <a:pt x="669" y="154"/>
                </a:lnTo>
                <a:lnTo>
                  <a:pt x="688" y="153"/>
                </a:lnTo>
                <a:lnTo>
                  <a:pt x="697" y="153"/>
                </a:lnTo>
                <a:lnTo>
                  <a:pt x="705" y="152"/>
                </a:lnTo>
                <a:lnTo>
                  <a:pt x="711" y="152"/>
                </a:lnTo>
                <a:lnTo>
                  <a:pt x="716" y="151"/>
                </a:lnTo>
                <a:lnTo>
                  <a:pt x="719" y="150"/>
                </a:lnTo>
                <a:lnTo>
                  <a:pt x="719" y="148"/>
                </a:lnTo>
                <a:lnTo>
                  <a:pt x="717" y="145"/>
                </a:lnTo>
                <a:lnTo>
                  <a:pt x="712" y="143"/>
                </a:lnTo>
                <a:lnTo>
                  <a:pt x="707" y="141"/>
                </a:lnTo>
                <a:lnTo>
                  <a:pt x="698" y="139"/>
                </a:lnTo>
                <a:lnTo>
                  <a:pt x="689" y="137"/>
                </a:lnTo>
                <a:lnTo>
                  <a:pt x="680" y="133"/>
                </a:lnTo>
                <a:lnTo>
                  <a:pt x="658" y="129"/>
                </a:lnTo>
                <a:lnTo>
                  <a:pt x="634" y="124"/>
                </a:lnTo>
                <a:lnTo>
                  <a:pt x="612" y="117"/>
                </a:lnTo>
                <a:lnTo>
                  <a:pt x="603" y="115"/>
                </a:lnTo>
                <a:lnTo>
                  <a:pt x="594" y="112"/>
                </a:lnTo>
                <a:lnTo>
                  <a:pt x="586" y="109"/>
                </a:lnTo>
                <a:lnTo>
                  <a:pt x="580" y="106"/>
                </a:lnTo>
                <a:lnTo>
                  <a:pt x="575" y="103"/>
                </a:lnTo>
                <a:lnTo>
                  <a:pt x="572" y="100"/>
                </a:lnTo>
                <a:lnTo>
                  <a:pt x="568" y="93"/>
                </a:lnTo>
                <a:lnTo>
                  <a:pt x="567" y="86"/>
                </a:lnTo>
                <a:lnTo>
                  <a:pt x="567" y="79"/>
                </a:lnTo>
                <a:lnTo>
                  <a:pt x="568" y="72"/>
                </a:lnTo>
                <a:lnTo>
                  <a:pt x="567" y="66"/>
                </a:lnTo>
                <a:lnTo>
                  <a:pt x="564" y="61"/>
                </a:lnTo>
                <a:lnTo>
                  <a:pt x="561" y="59"/>
                </a:lnTo>
                <a:lnTo>
                  <a:pt x="558" y="57"/>
                </a:lnTo>
                <a:lnTo>
                  <a:pt x="554" y="56"/>
                </a:lnTo>
                <a:lnTo>
                  <a:pt x="548" y="55"/>
                </a:lnTo>
                <a:lnTo>
                  <a:pt x="534" y="55"/>
                </a:lnTo>
                <a:lnTo>
                  <a:pt x="519" y="55"/>
                </a:lnTo>
                <a:lnTo>
                  <a:pt x="503" y="56"/>
                </a:lnTo>
                <a:lnTo>
                  <a:pt x="486" y="57"/>
                </a:lnTo>
                <a:lnTo>
                  <a:pt x="471" y="57"/>
                </a:lnTo>
                <a:lnTo>
                  <a:pt x="458" y="56"/>
                </a:lnTo>
                <a:lnTo>
                  <a:pt x="454" y="55"/>
                </a:lnTo>
                <a:lnTo>
                  <a:pt x="449" y="54"/>
                </a:lnTo>
                <a:lnTo>
                  <a:pt x="446" y="52"/>
                </a:lnTo>
                <a:lnTo>
                  <a:pt x="445" y="48"/>
                </a:lnTo>
                <a:lnTo>
                  <a:pt x="443" y="41"/>
                </a:lnTo>
                <a:lnTo>
                  <a:pt x="444" y="31"/>
                </a:lnTo>
                <a:lnTo>
                  <a:pt x="446" y="21"/>
                </a:lnTo>
                <a:lnTo>
                  <a:pt x="448" y="12"/>
                </a:lnTo>
                <a:lnTo>
                  <a:pt x="450" y="6"/>
                </a:lnTo>
                <a:lnTo>
                  <a:pt x="449" y="1"/>
                </a:lnTo>
                <a:lnTo>
                  <a:pt x="447" y="0"/>
                </a:lnTo>
                <a:lnTo>
                  <a:pt x="445" y="1"/>
                </a:lnTo>
                <a:lnTo>
                  <a:pt x="442" y="3"/>
                </a:lnTo>
                <a:lnTo>
                  <a:pt x="437" y="8"/>
                </a:lnTo>
                <a:lnTo>
                  <a:pt x="433" y="12"/>
                </a:lnTo>
                <a:lnTo>
                  <a:pt x="428" y="19"/>
                </a:lnTo>
                <a:lnTo>
                  <a:pt x="417" y="35"/>
                </a:lnTo>
                <a:lnTo>
                  <a:pt x="405" y="53"/>
                </a:lnTo>
                <a:lnTo>
                  <a:pt x="392" y="70"/>
                </a:lnTo>
                <a:lnTo>
                  <a:pt x="380" y="85"/>
                </a:lnTo>
                <a:lnTo>
                  <a:pt x="374" y="92"/>
                </a:lnTo>
                <a:lnTo>
                  <a:pt x="368" y="97"/>
                </a:lnTo>
                <a:lnTo>
                  <a:pt x="363" y="101"/>
                </a:lnTo>
                <a:lnTo>
                  <a:pt x="358" y="103"/>
                </a:lnTo>
                <a:close/>
              </a:path>
            </a:pathLst>
          </a:custGeom>
          <a:solidFill>
            <a:srgbClr val="CCECFF"/>
          </a:solidFill>
          <a:ln w="1427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586" name="Google Shape;586;p62"/>
          <p:cNvGrpSpPr/>
          <p:nvPr/>
        </p:nvGrpSpPr>
        <p:grpSpPr>
          <a:xfrm>
            <a:off x="6239668" y="2481262"/>
            <a:ext cx="326231" cy="1143000"/>
            <a:chOff x="4479" y="1080"/>
            <a:chExt cx="206" cy="720"/>
          </a:xfrm>
        </p:grpSpPr>
        <p:grpSp>
          <p:nvGrpSpPr>
            <p:cNvPr id="587" name="Google Shape;587;p62"/>
            <p:cNvGrpSpPr/>
            <p:nvPr/>
          </p:nvGrpSpPr>
          <p:grpSpPr>
            <a:xfrm>
              <a:off x="4496" y="1080"/>
              <a:ext cx="188" cy="720"/>
              <a:chOff x="4496" y="1080"/>
              <a:chExt cx="188" cy="720"/>
            </a:xfrm>
          </p:grpSpPr>
          <p:sp>
            <p:nvSpPr>
              <p:cNvPr id="588" name="Google Shape;588;p62"/>
              <p:cNvSpPr/>
              <p:nvPr/>
            </p:nvSpPr>
            <p:spPr>
              <a:xfrm>
                <a:off x="4654" y="1080"/>
                <a:ext cx="30" cy="720"/>
              </a:xfrm>
              <a:custGeom>
                <a:avLst/>
                <a:gdLst/>
                <a:ahLst/>
                <a:cxnLst/>
                <a:rect l="l" t="t" r="r" b="b"/>
                <a:pathLst>
                  <a:path w="30" h="720" extrusionOk="0">
                    <a:moveTo>
                      <a:pt x="0" y="720"/>
                    </a:moveTo>
                    <a:lnTo>
                      <a:pt x="0" y="31"/>
                    </a:lnTo>
                    <a:lnTo>
                      <a:pt x="30" y="0"/>
                    </a:lnTo>
                    <a:lnTo>
                      <a:pt x="30" y="689"/>
                    </a:lnTo>
                    <a:lnTo>
                      <a:pt x="0" y="720"/>
                    </a:lnTo>
                    <a:close/>
                  </a:path>
                </a:pathLst>
              </a:custGeom>
              <a:solidFill>
                <a:srgbClr val="B3CF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9" name="Google Shape;589;p62"/>
              <p:cNvSpPr/>
              <p:nvPr/>
            </p:nvSpPr>
            <p:spPr>
              <a:xfrm>
                <a:off x="4496" y="1080"/>
                <a:ext cx="188" cy="31"/>
              </a:xfrm>
              <a:custGeom>
                <a:avLst/>
                <a:gdLst/>
                <a:ahLst/>
                <a:cxnLst/>
                <a:rect l="l" t="t" r="r" b="b"/>
                <a:pathLst>
                  <a:path w="188" h="31" extrusionOk="0">
                    <a:moveTo>
                      <a:pt x="158" y="31"/>
                    </a:moveTo>
                    <a:lnTo>
                      <a:pt x="0" y="31"/>
                    </a:lnTo>
                    <a:lnTo>
                      <a:pt x="30" y="0"/>
                    </a:lnTo>
                    <a:lnTo>
                      <a:pt x="188" y="0"/>
                    </a:lnTo>
                    <a:lnTo>
                      <a:pt x="158" y="31"/>
                    </a:lnTo>
                    <a:close/>
                  </a:path>
                </a:pathLst>
              </a:custGeom>
              <a:solidFill>
                <a:srgbClr val="798C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0" name="Google Shape;590;p62"/>
              <p:cNvSpPr txBox="1"/>
              <p:nvPr/>
            </p:nvSpPr>
            <p:spPr>
              <a:xfrm>
                <a:off x="4496" y="1111"/>
                <a:ext cx="158" cy="689"/>
              </a:xfrm>
              <a:prstGeom prst="rect">
                <a:avLst/>
              </a:prstGeom>
              <a:solidFill>
                <a:srgbClr val="9CB4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591" name="Google Shape;591;p62"/>
            <p:cNvSpPr txBox="1"/>
            <p:nvPr/>
          </p:nvSpPr>
          <p:spPr>
            <a:xfrm rot="-5400000">
              <a:off x="4341" y="1422"/>
              <a:ext cx="448"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Design</a:t>
              </a:r>
              <a:endParaRPr/>
            </a:p>
          </p:txBody>
        </p:sp>
      </p:grpSp>
      <p:grpSp>
        <p:nvGrpSpPr>
          <p:cNvPr id="592" name="Google Shape;592;p62"/>
          <p:cNvGrpSpPr/>
          <p:nvPr/>
        </p:nvGrpSpPr>
        <p:grpSpPr>
          <a:xfrm>
            <a:off x="6831806" y="2117725"/>
            <a:ext cx="340519" cy="1506537"/>
            <a:chOff x="4165" y="851"/>
            <a:chExt cx="214" cy="949"/>
          </a:xfrm>
        </p:grpSpPr>
        <p:grpSp>
          <p:nvGrpSpPr>
            <p:cNvPr id="593" name="Google Shape;593;p62"/>
            <p:cNvGrpSpPr/>
            <p:nvPr/>
          </p:nvGrpSpPr>
          <p:grpSpPr>
            <a:xfrm>
              <a:off x="4183" y="851"/>
              <a:ext cx="196" cy="949"/>
              <a:chOff x="4183" y="851"/>
              <a:chExt cx="196" cy="949"/>
            </a:xfrm>
          </p:grpSpPr>
          <p:sp>
            <p:nvSpPr>
              <p:cNvPr id="594" name="Google Shape;594;p62"/>
              <p:cNvSpPr/>
              <p:nvPr/>
            </p:nvSpPr>
            <p:spPr>
              <a:xfrm>
                <a:off x="4348" y="851"/>
                <a:ext cx="31" cy="949"/>
              </a:xfrm>
              <a:custGeom>
                <a:avLst/>
                <a:gdLst/>
                <a:ahLst/>
                <a:cxnLst/>
                <a:rect l="l" t="t" r="r" b="b"/>
                <a:pathLst>
                  <a:path w="31" h="949" extrusionOk="0">
                    <a:moveTo>
                      <a:pt x="0" y="949"/>
                    </a:moveTo>
                    <a:lnTo>
                      <a:pt x="0" y="31"/>
                    </a:lnTo>
                    <a:lnTo>
                      <a:pt x="31" y="0"/>
                    </a:lnTo>
                    <a:lnTo>
                      <a:pt x="31" y="918"/>
                    </a:lnTo>
                    <a:lnTo>
                      <a:pt x="0" y="949"/>
                    </a:lnTo>
                    <a:close/>
                  </a:path>
                </a:pathLst>
              </a:custGeom>
              <a:solidFill>
                <a:srgbClr val="86E0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5" name="Google Shape;595;p62"/>
              <p:cNvSpPr/>
              <p:nvPr/>
            </p:nvSpPr>
            <p:spPr>
              <a:xfrm>
                <a:off x="4183" y="851"/>
                <a:ext cx="196" cy="31"/>
              </a:xfrm>
              <a:custGeom>
                <a:avLst/>
                <a:gdLst/>
                <a:ahLst/>
                <a:cxnLst/>
                <a:rect l="l" t="t" r="r" b="b"/>
                <a:pathLst>
                  <a:path w="196" h="31" extrusionOk="0">
                    <a:moveTo>
                      <a:pt x="165" y="31"/>
                    </a:moveTo>
                    <a:lnTo>
                      <a:pt x="0" y="31"/>
                    </a:lnTo>
                    <a:lnTo>
                      <a:pt x="30" y="0"/>
                    </a:lnTo>
                    <a:lnTo>
                      <a:pt x="196" y="0"/>
                    </a:lnTo>
                    <a:lnTo>
                      <a:pt x="165" y="31"/>
                    </a:lnTo>
                    <a:close/>
                  </a:path>
                </a:pathLst>
              </a:custGeom>
              <a:solidFill>
                <a:srgbClr val="5B97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6" name="Google Shape;596;p62"/>
              <p:cNvSpPr txBox="1"/>
              <p:nvPr/>
            </p:nvSpPr>
            <p:spPr>
              <a:xfrm>
                <a:off x="4183" y="882"/>
                <a:ext cx="165" cy="918"/>
              </a:xfrm>
              <a:prstGeom prst="rect">
                <a:avLst/>
              </a:prstGeom>
              <a:solidFill>
                <a:srgbClr val="75C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597" name="Google Shape;597;p62"/>
            <p:cNvSpPr txBox="1"/>
            <p:nvPr/>
          </p:nvSpPr>
          <p:spPr>
            <a:xfrm rot="-5400000">
              <a:off x="4107" y="1502"/>
              <a:ext cx="288"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SQL</a:t>
              </a:r>
              <a:endParaRPr/>
            </a:p>
          </p:txBody>
        </p:sp>
      </p:grpSp>
      <p:grpSp>
        <p:nvGrpSpPr>
          <p:cNvPr id="598" name="Google Shape;598;p62"/>
          <p:cNvGrpSpPr/>
          <p:nvPr/>
        </p:nvGrpSpPr>
        <p:grpSpPr>
          <a:xfrm>
            <a:off x="7382668" y="2640806"/>
            <a:ext cx="326231" cy="983456"/>
            <a:chOff x="3853" y="1181"/>
            <a:chExt cx="205" cy="620"/>
          </a:xfrm>
        </p:grpSpPr>
        <p:grpSp>
          <p:nvGrpSpPr>
            <p:cNvPr id="599" name="Google Shape;599;p62"/>
            <p:cNvGrpSpPr/>
            <p:nvPr/>
          </p:nvGrpSpPr>
          <p:grpSpPr>
            <a:xfrm>
              <a:off x="3871" y="1193"/>
              <a:ext cx="187" cy="607"/>
              <a:chOff x="3871" y="1193"/>
              <a:chExt cx="187" cy="607"/>
            </a:xfrm>
          </p:grpSpPr>
          <p:sp>
            <p:nvSpPr>
              <p:cNvPr id="600" name="Google Shape;600;p62"/>
              <p:cNvSpPr/>
              <p:nvPr/>
            </p:nvSpPr>
            <p:spPr>
              <a:xfrm>
                <a:off x="4028" y="1193"/>
                <a:ext cx="30" cy="607"/>
              </a:xfrm>
              <a:custGeom>
                <a:avLst/>
                <a:gdLst/>
                <a:ahLst/>
                <a:cxnLst/>
                <a:rect l="l" t="t" r="r" b="b"/>
                <a:pathLst>
                  <a:path w="30" h="607" extrusionOk="0">
                    <a:moveTo>
                      <a:pt x="0" y="607"/>
                    </a:moveTo>
                    <a:lnTo>
                      <a:pt x="0" y="30"/>
                    </a:lnTo>
                    <a:lnTo>
                      <a:pt x="30" y="0"/>
                    </a:lnTo>
                    <a:lnTo>
                      <a:pt x="30" y="576"/>
                    </a:lnTo>
                    <a:lnTo>
                      <a:pt x="0" y="607"/>
                    </a:lnTo>
                    <a:close/>
                  </a:path>
                </a:pathLst>
              </a:custGeom>
              <a:solidFill>
                <a:srgbClr val="E0B3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1" name="Google Shape;601;p62"/>
              <p:cNvSpPr/>
              <p:nvPr/>
            </p:nvSpPr>
            <p:spPr>
              <a:xfrm>
                <a:off x="3871" y="1193"/>
                <a:ext cx="187" cy="30"/>
              </a:xfrm>
              <a:custGeom>
                <a:avLst/>
                <a:gdLst/>
                <a:ahLst/>
                <a:cxnLst/>
                <a:rect l="l" t="t" r="r" b="b"/>
                <a:pathLst>
                  <a:path w="187" h="30" extrusionOk="0">
                    <a:moveTo>
                      <a:pt x="157" y="30"/>
                    </a:moveTo>
                    <a:lnTo>
                      <a:pt x="0" y="30"/>
                    </a:lnTo>
                    <a:lnTo>
                      <a:pt x="30" y="0"/>
                    </a:lnTo>
                    <a:lnTo>
                      <a:pt x="187" y="0"/>
                    </a:lnTo>
                    <a:lnTo>
                      <a:pt x="157" y="30"/>
                    </a:lnTo>
                    <a:close/>
                  </a:path>
                </a:pathLst>
              </a:custGeom>
              <a:solidFill>
                <a:srgbClr val="9779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2" name="Google Shape;602;p62"/>
              <p:cNvSpPr txBox="1"/>
              <p:nvPr/>
            </p:nvSpPr>
            <p:spPr>
              <a:xfrm>
                <a:off x="3871" y="1223"/>
                <a:ext cx="157" cy="577"/>
              </a:xfrm>
              <a:prstGeom prst="rect">
                <a:avLst/>
              </a:prstGeom>
              <a:solidFill>
                <a:srgbClr val="C39C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603" name="Google Shape;603;p62"/>
            <p:cNvSpPr txBox="1"/>
            <p:nvPr/>
          </p:nvSpPr>
          <p:spPr>
            <a:xfrm rot="-5400000">
              <a:off x="3663" y="1370"/>
              <a:ext cx="552"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Program</a:t>
              </a:r>
              <a:endParaRPr/>
            </a:p>
          </p:txBody>
        </p:sp>
      </p:grpSp>
      <p:sp>
        <p:nvSpPr>
          <p:cNvPr id="604" name="Google Shape;604;p62"/>
          <p:cNvSpPr/>
          <p:nvPr/>
        </p:nvSpPr>
        <p:spPr>
          <a:xfrm>
            <a:off x="5370512" y="2027237"/>
            <a:ext cx="3063875" cy="1549400"/>
          </a:xfrm>
          <a:custGeom>
            <a:avLst/>
            <a:gdLst/>
            <a:ahLst/>
            <a:cxnLst/>
            <a:rect l="l" t="t" r="r" b="b"/>
            <a:pathLst>
              <a:path w="1930" h="976" extrusionOk="0">
                <a:moveTo>
                  <a:pt x="1930" y="943"/>
                </a:moveTo>
                <a:lnTo>
                  <a:pt x="1907" y="957"/>
                </a:lnTo>
                <a:lnTo>
                  <a:pt x="1885" y="967"/>
                </a:lnTo>
                <a:lnTo>
                  <a:pt x="1873" y="972"/>
                </a:lnTo>
                <a:lnTo>
                  <a:pt x="1861" y="974"/>
                </a:lnTo>
                <a:lnTo>
                  <a:pt x="1849" y="976"/>
                </a:lnTo>
                <a:lnTo>
                  <a:pt x="1836" y="976"/>
                </a:lnTo>
                <a:lnTo>
                  <a:pt x="1823" y="974"/>
                </a:lnTo>
                <a:lnTo>
                  <a:pt x="1810" y="971"/>
                </a:lnTo>
                <a:lnTo>
                  <a:pt x="1797" y="964"/>
                </a:lnTo>
                <a:lnTo>
                  <a:pt x="1782" y="955"/>
                </a:lnTo>
                <a:lnTo>
                  <a:pt x="1768" y="945"/>
                </a:lnTo>
                <a:lnTo>
                  <a:pt x="1753" y="930"/>
                </a:lnTo>
                <a:lnTo>
                  <a:pt x="1738" y="912"/>
                </a:lnTo>
                <a:lnTo>
                  <a:pt x="1722" y="891"/>
                </a:lnTo>
                <a:lnTo>
                  <a:pt x="1713" y="879"/>
                </a:lnTo>
                <a:lnTo>
                  <a:pt x="1705" y="865"/>
                </a:lnTo>
                <a:lnTo>
                  <a:pt x="1697" y="850"/>
                </a:lnTo>
                <a:lnTo>
                  <a:pt x="1688" y="833"/>
                </a:lnTo>
                <a:lnTo>
                  <a:pt x="1679" y="815"/>
                </a:lnTo>
                <a:lnTo>
                  <a:pt x="1670" y="796"/>
                </a:lnTo>
                <a:lnTo>
                  <a:pt x="1652" y="754"/>
                </a:lnTo>
                <a:lnTo>
                  <a:pt x="1633" y="709"/>
                </a:lnTo>
                <a:lnTo>
                  <a:pt x="1614" y="661"/>
                </a:lnTo>
                <a:lnTo>
                  <a:pt x="1594" y="612"/>
                </a:lnTo>
                <a:lnTo>
                  <a:pt x="1575" y="560"/>
                </a:lnTo>
                <a:lnTo>
                  <a:pt x="1555" y="509"/>
                </a:lnTo>
                <a:lnTo>
                  <a:pt x="1535" y="459"/>
                </a:lnTo>
                <a:lnTo>
                  <a:pt x="1514" y="409"/>
                </a:lnTo>
                <a:lnTo>
                  <a:pt x="1493" y="362"/>
                </a:lnTo>
                <a:lnTo>
                  <a:pt x="1472" y="318"/>
                </a:lnTo>
                <a:lnTo>
                  <a:pt x="1462" y="296"/>
                </a:lnTo>
                <a:lnTo>
                  <a:pt x="1451" y="276"/>
                </a:lnTo>
                <a:lnTo>
                  <a:pt x="1440" y="258"/>
                </a:lnTo>
                <a:lnTo>
                  <a:pt x="1430" y="240"/>
                </a:lnTo>
                <a:lnTo>
                  <a:pt x="1419" y="224"/>
                </a:lnTo>
                <a:lnTo>
                  <a:pt x="1408" y="210"/>
                </a:lnTo>
                <a:lnTo>
                  <a:pt x="1387" y="183"/>
                </a:lnTo>
                <a:lnTo>
                  <a:pt x="1366" y="159"/>
                </a:lnTo>
                <a:lnTo>
                  <a:pt x="1344" y="136"/>
                </a:lnTo>
                <a:lnTo>
                  <a:pt x="1323" y="115"/>
                </a:lnTo>
                <a:lnTo>
                  <a:pt x="1300" y="95"/>
                </a:lnTo>
                <a:lnTo>
                  <a:pt x="1278" y="79"/>
                </a:lnTo>
                <a:lnTo>
                  <a:pt x="1255" y="63"/>
                </a:lnTo>
                <a:lnTo>
                  <a:pt x="1232" y="49"/>
                </a:lnTo>
                <a:lnTo>
                  <a:pt x="1210" y="37"/>
                </a:lnTo>
                <a:lnTo>
                  <a:pt x="1187" y="28"/>
                </a:lnTo>
                <a:lnTo>
                  <a:pt x="1163" y="19"/>
                </a:lnTo>
                <a:lnTo>
                  <a:pt x="1140" y="12"/>
                </a:lnTo>
                <a:lnTo>
                  <a:pt x="1116" y="7"/>
                </a:lnTo>
                <a:lnTo>
                  <a:pt x="1092" y="4"/>
                </a:lnTo>
                <a:lnTo>
                  <a:pt x="1067" y="1"/>
                </a:lnTo>
                <a:lnTo>
                  <a:pt x="1043" y="0"/>
                </a:lnTo>
                <a:lnTo>
                  <a:pt x="1018" y="1"/>
                </a:lnTo>
                <a:lnTo>
                  <a:pt x="992" y="6"/>
                </a:lnTo>
                <a:lnTo>
                  <a:pt x="966" y="12"/>
                </a:lnTo>
                <a:lnTo>
                  <a:pt x="939" y="21"/>
                </a:lnTo>
                <a:lnTo>
                  <a:pt x="912" y="31"/>
                </a:lnTo>
                <a:lnTo>
                  <a:pt x="884" y="44"/>
                </a:lnTo>
                <a:lnTo>
                  <a:pt x="856" y="57"/>
                </a:lnTo>
                <a:lnTo>
                  <a:pt x="828" y="72"/>
                </a:lnTo>
                <a:lnTo>
                  <a:pt x="774" y="105"/>
                </a:lnTo>
                <a:lnTo>
                  <a:pt x="720" y="140"/>
                </a:lnTo>
                <a:lnTo>
                  <a:pt x="695" y="159"/>
                </a:lnTo>
                <a:lnTo>
                  <a:pt x="670" y="176"/>
                </a:lnTo>
                <a:lnTo>
                  <a:pt x="648" y="194"/>
                </a:lnTo>
                <a:lnTo>
                  <a:pt x="626" y="210"/>
                </a:lnTo>
                <a:lnTo>
                  <a:pt x="605" y="226"/>
                </a:lnTo>
                <a:lnTo>
                  <a:pt x="587" y="245"/>
                </a:lnTo>
                <a:lnTo>
                  <a:pt x="568" y="263"/>
                </a:lnTo>
                <a:lnTo>
                  <a:pt x="552" y="282"/>
                </a:lnTo>
                <a:lnTo>
                  <a:pt x="522" y="322"/>
                </a:lnTo>
                <a:lnTo>
                  <a:pt x="492" y="364"/>
                </a:lnTo>
                <a:lnTo>
                  <a:pt x="464" y="405"/>
                </a:lnTo>
                <a:lnTo>
                  <a:pt x="434" y="447"/>
                </a:lnTo>
                <a:lnTo>
                  <a:pt x="402" y="487"/>
                </a:lnTo>
                <a:lnTo>
                  <a:pt x="384" y="506"/>
                </a:lnTo>
                <a:lnTo>
                  <a:pt x="365" y="524"/>
                </a:lnTo>
                <a:lnTo>
                  <a:pt x="325" y="559"/>
                </a:lnTo>
                <a:lnTo>
                  <a:pt x="282" y="594"/>
                </a:lnTo>
                <a:lnTo>
                  <a:pt x="238" y="628"/>
                </a:lnTo>
                <a:lnTo>
                  <a:pt x="192" y="661"/>
                </a:lnTo>
                <a:lnTo>
                  <a:pt x="145" y="692"/>
                </a:lnTo>
                <a:lnTo>
                  <a:pt x="98" y="724"/>
                </a:lnTo>
                <a:lnTo>
                  <a:pt x="0" y="786"/>
                </a:lnTo>
              </a:path>
            </a:pathLst>
          </a:custGeom>
          <a:noFill/>
          <a:ln w="14275" cap="flat" cmpd="sng">
            <a:solidFill>
              <a:srgbClr val="0000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605" name="Google Shape;605;p62"/>
          <p:cNvGrpSpPr/>
          <p:nvPr/>
        </p:nvGrpSpPr>
        <p:grpSpPr>
          <a:xfrm>
            <a:off x="2869406" y="4208462"/>
            <a:ext cx="299244" cy="923925"/>
            <a:chOff x="959" y="2400"/>
            <a:chExt cx="188" cy="582"/>
          </a:xfrm>
        </p:grpSpPr>
        <p:grpSp>
          <p:nvGrpSpPr>
            <p:cNvPr id="606" name="Google Shape;606;p62"/>
            <p:cNvGrpSpPr/>
            <p:nvPr/>
          </p:nvGrpSpPr>
          <p:grpSpPr>
            <a:xfrm>
              <a:off x="960" y="2400"/>
              <a:ext cx="187" cy="582"/>
              <a:chOff x="2269" y="2527"/>
              <a:chExt cx="187" cy="582"/>
            </a:xfrm>
          </p:grpSpPr>
          <p:sp>
            <p:nvSpPr>
              <p:cNvPr id="607" name="Google Shape;607;p62"/>
              <p:cNvSpPr/>
              <p:nvPr/>
            </p:nvSpPr>
            <p:spPr>
              <a:xfrm>
                <a:off x="2425" y="2527"/>
                <a:ext cx="31" cy="582"/>
              </a:xfrm>
              <a:custGeom>
                <a:avLst/>
                <a:gdLst/>
                <a:ahLst/>
                <a:cxnLst/>
                <a:rect l="l" t="t" r="r" b="b"/>
                <a:pathLst>
                  <a:path w="31" h="582" extrusionOk="0">
                    <a:moveTo>
                      <a:pt x="0" y="582"/>
                    </a:moveTo>
                    <a:lnTo>
                      <a:pt x="0" y="30"/>
                    </a:lnTo>
                    <a:lnTo>
                      <a:pt x="31" y="0"/>
                    </a:lnTo>
                    <a:lnTo>
                      <a:pt x="31" y="551"/>
                    </a:lnTo>
                    <a:lnTo>
                      <a:pt x="0" y="582"/>
                    </a:lnTo>
                    <a:close/>
                  </a:path>
                </a:pathLst>
              </a:custGeom>
              <a:solidFill>
                <a:srgbClr val="B3CF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8" name="Google Shape;608;p62"/>
              <p:cNvSpPr/>
              <p:nvPr/>
            </p:nvSpPr>
            <p:spPr>
              <a:xfrm>
                <a:off x="2269" y="2527"/>
                <a:ext cx="187" cy="30"/>
              </a:xfrm>
              <a:custGeom>
                <a:avLst/>
                <a:gdLst/>
                <a:ahLst/>
                <a:cxnLst/>
                <a:rect l="l" t="t" r="r" b="b"/>
                <a:pathLst>
                  <a:path w="187" h="30" extrusionOk="0">
                    <a:moveTo>
                      <a:pt x="156" y="30"/>
                    </a:moveTo>
                    <a:lnTo>
                      <a:pt x="0" y="30"/>
                    </a:lnTo>
                    <a:lnTo>
                      <a:pt x="30" y="0"/>
                    </a:lnTo>
                    <a:lnTo>
                      <a:pt x="187" y="0"/>
                    </a:lnTo>
                    <a:lnTo>
                      <a:pt x="156" y="30"/>
                    </a:lnTo>
                    <a:close/>
                  </a:path>
                </a:pathLst>
              </a:custGeom>
              <a:solidFill>
                <a:srgbClr val="798C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09" name="Google Shape;609;p62"/>
              <p:cNvSpPr txBox="1"/>
              <p:nvPr/>
            </p:nvSpPr>
            <p:spPr>
              <a:xfrm>
                <a:off x="2269" y="2557"/>
                <a:ext cx="156" cy="552"/>
              </a:xfrm>
              <a:prstGeom prst="rect">
                <a:avLst/>
              </a:prstGeom>
              <a:solidFill>
                <a:srgbClr val="9CB4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610" name="Google Shape;610;p62"/>
            <p:cNvSpPr txBox="1"/>
            <p:nvPr/>
          </p:nvSpPr>
          <p:spPr>
            <a:xfrm rot="-5400000">
              <a:off x="821" y="2644"/>
              <a:ext cx="448"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Design</a:t>
              </a:r>
              <a:endParaRPr/>
            </a:p>
          </p:txBody>
        </p:sp>
      </p:grpSp>
      <p:grpSp>
        <p:nvGrpSpPr>
          <p:cNvPr id="611" name="Google Shape;611;p62"/>
          <p:cNvGrpSpPr/>
          <p:nvPr/>
        </p:nvGrpSpPr>
        <p:grpSpPr>
          <a:xfrm>
            <a:off x="3356768" y="4291012"/>
            <a:ext cx="299244" cy="841375"/>
            <a:chOff x="1294" y="2496"/>
            <a:chExt cx="189" cy="530"/>
          </a:xfrm>
        </p:grpSpPr>
        <p:grpSp>
          <p:nvGrpSpPr>
            <p:cNvPr id="612" name="Google Shape;612;p62"/>
            <p:cNvGrpSpPr/>
            <p:nvPr/>
          </p:nvGrpSpPr>
          <p:grpSpPr>
            <a:xfrm>
              <a:off x="1296" y="2496"/>
              <a:ext cx="187" cy="530"/>
              <a:chOff x="1956" y="2579"/>
              <a:chExt cx="187" cy="530"/>
            </a:xfrm>
          </p:grpSpPr>
          <p:sp>
            <p:nvSpPr>
              <p:cNvPr id="613" name="Google Shape;613;p62"/>
              <p:cNvSpPr/>
              <p:nvPr/>
            </p:nvSpPr>
            <p:spPr>
              <a:xfrm>
                <a:off x="2112" y="2579"/>
                <a:ext cx="31" cy="530"/>
              </a:xfrm>
              <a:custGeom>
                <a:avLst/>
                <a:gdLst/>
                <a:ahLst/>
                <a:cxnLst/>
                <a:rect l="l" t="t" r="r" b="b"/>
                <a:pathLst>
                  <a:path w="31" h="530" extrusionOk="0">
                    <a:moveTo>
                      <a:pt x="0" y="530"/>
                    </a:moveTo>
                    <a:lnTo>
                      <a:pt x="0" y="31"/>
                    </a:lnTo>
                    <a:lnTo>
                      <a:pt x="31" y="0"/>
                    </a:lnTo>
                    <a:lnTo>
                      <a:pt x="31" y="499"/>
                    </a:lnTo>
                    <a:lnTo>
                      <a:pt x="0" y="530"/>
                    </a:lnTo>
                    <a:close/>
                  </a:path>
                </a:pathLst>
              </a:custGeom>
              <a:solidFill>
                <a:srgbClr val="86E0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4" name="Google Shape;614;p62"/>
              <p:cNvSpPr/>
              <p:nvPr/>
            </p:nvSpPr>
            <p:spPr>
              <a:xfrm>
                <a:off x="1956" y="2579"/>
                <a:ext cx="187" cy="31"/>
              </a:xfrm>
              <a:custGeom>
                <a:avLst/>
                <a:gdLst/>
                <a:ahLst/>
                <a:cxnLst/>
                <a:rect l="l" t="t" r="r" b="b"/>
                <a:pathLst>
                  <a:path w="187" h="31" extrusionOk="0">
                    <a:moveTo>
                      <a:pt x="156" y="31"/>
                    </a:moveTo>
                    <a:lnTo>
                      <a:pt x="0" y="31"/>
                    </a:lnTo>
                    <a:lnTo>
                      <a:pt x="30" y="0"/>
                    </a:lnTo>
                    <a:lnTo>
                      <a:pt x="187" y="0"/>
                    </a:lnTo>
                    <a:lnTo>
                      <a:pt x="156" y="31"/>
                    </a:lnTo>
                    <a:close/>
                  </a:path>
                </a:pathLst>
              </a:custGeom>
              <a:solidFill>
                <a:srgbClr val="5B97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15" name="Google Shape;615;p62"/>
              <p:cNvSpPr txBox="1"/>
              <p:nvPr/>
            </p:nvSpPr>
            <p:spPr>
              <a:xfrm>
                <a:off x="1956" y="2610"/>
                <a:ext cx="156" cy="499"/>
              </a:xfrm>
              <a:prstGeom prst="rect">
                <a:avLst/>
              </a:prstGeom>
              <a:solidFill>
                <a:srgbClr val="75C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616" name="Google Shape;616;p62"/>
            <p:cNvSpPr txBox="1"/>
            <p:nvPr/>
          </p:nvSpPr>
          <p:spPr>
            <a:xfrm rot="-5400000">
              <a:off x="1237" y="2710"/>
              <a:ext cx="288"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SQL</a:t>
              </a:r>
              <a:endParaRPr/>
            </a:p>
          </p:txBody>
        </p:sp>
      </p:grpSp>
      <p:grpSp>
        <p:nvGrpSpPr>
          <p:cNvPr id="617" name="Google Shape;617;p62"/>
          <p:cNvGrpSpPr/>
          <p:nvPr/>
        </p:nvGrpSpPr>
        <p:grpSpPr>
          <a:xfrm>
            <a:off x="3844131" y="2544762"/>
            <a:ext cx="305594" cy="2587625"/>
            <a:chOff x="1626" y="1488"/>
            <a:chExt cx="193" cy="1630"/>
          </a:xfrm>
        </p:grpSpPr>
        <p:grpSp>
          <p:nvGrpSpPr>
            <p:cNvPr id="618" name="Google Shape;618;p62"/>
            <p:cNvGrpSpPr/>
            <p:nvPr/>
          </p:nvGrpSpPr>
          <p:grpSpPr>
            <a:xfrm>
              <a:off x="1632" y="1488"/>
              <a:ext cx="186" cy="1630"/>
              <a:chOff x="1644" y="1479"/>
              <a:chExt cx="186" cy="1630"/>
            </a:xfrm>
          </p:grpSpPr>
          <p:sp>
            <p:nvSpPr>
              <p:cNvPr id="619" name="Google Shape;619;p62"/>
              <p:cNvSpPr/>
              <p:nvPr/>
            </p:nvSpPr>
            <p:spPr>
              <a:xfrm>
                <a:off x="1799" y="1479"/>
                <a:ext cx="31" cy="1630"/>
              </a:xfrm>
              <a:custGeom>
                <a:avLst/>
                <a:gdLst/>
                <a:ahLst/>
                <a:cxnLst/>
                <a:rect l="l" t="t" r="r" b="b"/>
                <a:pathLst>
                  <a:path w="31" h="1630" extrusionOk="0">
                    <a:moveTo>
                      <a:pt x="0" y="1630"/>
                    </a:moveTo>
                    <a:lnTo>
                      <a:pt x="0" y="30"/>
                    </a:lnTo>
                    <a:lnTo>
                      <a:pt x="31" y="0"/>
                    </a:lnTo>
                    <a:lnTo>
                      <a:pt x="31" y="1599"/>
                    </a:lnTo>
                    <a:lnTo>
                      <a:pt x="0" y="1630"/>
                    </a:lnTo>
                    <a:close/>
                  </a:path>
                </a:pathLst>
              </a:custGeom>
              <a:solidFill>
                <a:srgbClr val="E0B3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20" name="Google Shape;620;p62"/>
              <p:cNvSpPr/>
              <p:nvPr/>
            </p:nvSpPr>
            <p:spPr>
              <a:xfrm>
                <a:off x="1644" y="1479"/>
                <a:ext cx="186" cy="30"/>
              </a:xfrm>
              <a:custGeom>
                <a:avLst/>
                <a:gdLst/>
                <a:ahLst/>
                <a:cxnLst/>
                <a:rect l="l" t="t" r="r" b="b"/>
                <a:pathLst>
                  <a:path w="186" h="30" extrusionOk="0">
                    <a:moveTo>
                      <a:pt x="155" y="30"/>
                    </a:moveTo>
                    <a:lnTo>
                      <a:pt x="0" y="30"/>
                    </a:lnTo>
                    <a:lnTo>
                      <a:pt x="30" y="0"/>
                    </a:lnTo>
                    <a:lnTo>
                      <a:pt x="186" y="0"/>
                    </a:lnTo>
                    <a:lnTo>
                      <a:pt x="155" y="30"/>
                    </a:lnTo>
                    <a:close/>
                  </a:path>
                </a:pathLst>
              </a:custGeom>
              <a:solidFill>
                <a:srgbClr val="9779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21" name="Google Shape;621;p62"/>
              <p:cNvSpPr txBox="1"/>
              <p:nvPr/>
            </p:nvSpPr>
            <p:spPr>
              <a:xfrm>
                <a:off x="1644" y="1509"/>
                <a:ext cx="155" cy="1600"/>
              </a:xfrm>
              <a:prstGeom prst="rect">
                <a:avLst/>
              </a:prstGeom>
              <a:solidFill>
                <a:srgbClr val="C39C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622" name="Google Shape;622;p62"/>
            <p:cNvSpPr txBox="1"/>
            <p:nvPr/>
          </p:nvSpPr>
          <p:spPr>
            <a:xfrm rot="-5400000">
              <a:off x="1436" y="2679"/>
              <a:ext cx="552" cy="17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Program</a:t>
              </a:r>
              <a:endParaRPr/>
            </a:p>
          </p:txBody>
        </p:sp>
      </p:grpSp>
      <p:sp>
        <p:nvSpPr>
          <p:cNvPr id="623" name="Google Shape;623;p62"/>
          <p:cNvSpPr/>
          <p:nvPr/>
        </p:nvSpPr>
        <p:spPr>
          <a:xfrm flipH="1">
            <a:off x="2178050" y="2239962"/>
            <a:ext cx="2070100" cy="2636837"/>
          </a:xfrm>
          <a:custGeom>
            <a:avLst/>
            <a:gdLst/>
            <a:ahLst/>
            <a:cxnLst/>
            <a:rect l="l" t="t" r="r" b="b"/>
            <a:pathLst>
              <a:path w="1304" h="1661" extrusionOk="0">
                <a:moveTo>
                  <a:pt x="1304" y="1615"/>
                </a:moveTo>
                <a:lnTo>
                  <a:pt x="1286" y="1630"/>
                </a:lnTo>
                <a:lnTo>
                  <a:pt x="1268" y="1643"/>
                </a:lnTo>
                <a:lnTo>
                  <a:pt x="1250" y="1654"/>
                </a:lnTo>
                <a:lnTo>
                  <a:pt x="1240" y="1657"/>
                </a:lnTo>
                <a:lnTo>
                  <a:pt x="1231" y="1660"/>
                </a:lnTo>
                <a:lnTo>
                  <a:pt x="1221" y="1661"/>
                </a:lnTo>
                <a:lnTo>
                  <a:pt x="1211" y="1660"/>
                </a:lnTo>
                <a:lnTo>
                  <a:pt x="1201" y="1658"/>
                </a:lnTo>
                <a:lnTo>
                  <a:pt x="1191" y="1654"/>
                </a:lnTo>
                <a:lnTo>
                  <a:pt x="1180" y="1648"/>
                </a:lnTo>
                <a:lnTo>
                  <a:pt x="1169" y="1639"/>
                </a:lnTo>
                <a:lnTo>
                  <a:pt x="1158" y="1629"/>
                </a:lnTo>
                <a:lnTo>
                  <a:pt x="1147" y="1615"/>
                </a:lnTo>
                <a:lnTo>
                  <a:pt x="1142" y="1608"/>
                </a:lnTo>
                <a:lnTo>
                  <a:pt x="1136" y="1598"/>
                </a:lnTo>
                <a:lnTo>
                  <a:pt x="1130" y="1587"/>
                </a:lnTo>
                <a:lnTo>
                  <a:pt x="1125" y="1576"/>
                </a:lnTo>
                <a:lnTo>
                  <a:pt x="1113" y="1550"/>
                </a:lnTo>
                <a:lnTo>
                  <a:pt x="1102" y="1519"/>
                </a:lnTo>
                <a:lnTo>
                  <a:pt x="1090" y="1487"/>
                </a:lnTo>
                <a:lnTo>
                  <a:pt x="1078" y="1453"/>
                </a:lnTo>
                <a:lnTo>
                  <a:pt x="1066" y="1417"/>
                </a:lnTo>
                <a:lnTo>
                  <a:pt x="1053" y="1380"/>
                </a:lnTo>
                <a:lnTo>
                  <a:pt x="1040" y="1343"/>
                </a:lnTo>
                <a:lnTo>
                  <a:pt x="1027" y="1307"/>
                </a:lnTo>
                <a:lnTo>
                  <a:pt x="1014" y="1273"/>
                </a:lnTo>
                <a:lnTo>
                  <a:pt x="1000" y="1240"/>
                </a:lnTo>
                <a:lnTo>
                  <a:pt x="985" y="1209"/>
                </a:lnTo>
                <a:lnTo>
                  <a:pt x="970" y="1183"/>
                </a:lnTo>
                <a:lnTo>
                  <a:pt x="963" y="1172"/>
                </a:lnTo>
                <a:lnTo>
                  <a:pt x="955" y="1161"/>
                </a:lnTo>
                <a:lnTo>
                  <a:pt x="946" y="1152"/>
                </a:lnTo>
                <a:lnTo>
                  <a:pt x="939" y="1144"/>
                </a:lnTo>
                <a:lnTo>
                  <a:pt x="922" y="1131"/>
                </a:lnTo>
                <a:lnTo>
                  <a:pt x="904" y="1122"/>
                </a:lnTo>
                <a:lnTo>
                  <a:pt x="885" y="1115"/>
                </a:lnTo>
                <a:lnTo>
                  <a:pt x="867" y="1112"/>
                </a:lnTo>
                <a:lnTo>
                  <a:pt x="847" y="1111"/>
                </a:lnTo>
                <a:lnTo>
                  <a:pt x="827" y="1112"/>
                </a:lnTo>
                <a:lnTo>
                  <a:pt x="806" y="1114"/>
                </a:lnTo>
                <a:lnTo>
                  <a:pt x="785" y="1118"/>
                </a:lnTo>
                <a:lnTo>
                  <a:pt x="744" y="1127"/>
                </a:lnTo>
                <a:lnTo>
                  <a:pt x="703" y="1136"/>
                </a:lnTo>
                <a:lnTo>
                  <a:pt x="682" y="1141"/>
                </a:lnTo>
                <a:lnTo>
                  <a:pt x="663" y="1143"/>
                </a:lnTo>
                <a:lnTo>
                  <a:pt x="644" y="1145"/>
                </a:lnTo>
                <a:lnTo>
                  <a:pt x="626" y="1144"/>
                </a:lnTo>
                <a:lnTo>
                  <a:pt x="607" y="1144"/>
                </a:lnTo>
                <a:lnTo>
                  <a:pt x="589" y="1146"/>
                </a:lnTo>
                <a:lnTo>
                  <a:pt x="570" y="1150"/>
                </a:lnTo>
                <a:lnTo>
                  <a:pt x="552" y="1157"/>
                </a:lnTo>
                <a:lnTo>
                  <a:pt x="515" y="1170"/>
                </a:lnTo>
                <a:lnTo>
                  <a:pt x="496" y="1176"/>
                </a:lnTo>
                <a:lnTo>
                  <a:pt x="479" y="1180"/>
                </a:lnTo>
                <a:lnTo>
                  <a:pt x="461" y="1182"/>
                </a:lnTo>
                <a:lnTo>
                  <a:pt x="445" y="1182"/>
                </a:lnTo>
                <a:lnTo>
                  <a:pt x="429" y="1179"/>
                </a:lnTo>
                <a:lnTo>
                  <a:pt x="421" y="1177"/>
                </a:lnTo>
                <a:lnTo>
                  <a:pt x="414" y="1172"/>
                </a:lnTo>
                <a:lnTo>
                  <a:pt x="407" y="1167"/>
                </a:lnTo>
                <a:lnTo>
                  <a:pt x="400" y="1160"/>
                </a:lnTo>
                <a:lnTo>
                  <a:pt x="393" y="1153"/>
                </a:lnTo>
                <a:lnTo>
                  <a:pt x="388" y="1144"/>
                </a:lnTo>
                <a:lnTo>
                  <a:pt x="381" y="1133"/>
                </a:lnTo>
                <a:lnTo>
                  <a:pt x="376" y="1121"/>
                </a:lnTo>
                <a:lnTo>
                  <a:pt x="370" y="1107"/>
                </a:lnTo>
                <a:lnTo>
                  <a:pt x="365" y="1091"/>
                </a:lnTo>
                <a:lnTo>
                  <a:pt x="360" y="1074"/>
                </a:lnTo>
                <a:lnTo>
                  <a:pt x="356" y="1053"/>
                </a:lnTo>
                <a:lnTo>
                  <a:pt x="353" y="1030"/>
                </a:lnTo>
                <a:lnTo>
                  <a:pt x="350" y="1005"/>
                </a:lnTo>
                <a:lnTo>
                  <a:pt x="347" y="978"/>
                </a:lnTo>
                <a:lnTo>
                  <a:pt x="346" y="948"/>
                </a:lnTo>
                <a:lnTo>
                  <a:pt x="344" y="918"/>
                </a:lnTo>
                <a:lnTo>
                  <a:pt x="343" y="885"/>
                </a:lnTo>
                <a:lnTo>
                  <a:pt x="342" y="851"/>
                </a:lnTo>
                <a:lnTo>
                  <a:pt x="342" y="816"/>
                </a:lnTo>
                <a:lnTo>
                  <a:pt x="342" y="743"/>
                </a:lnTo>
                <a:lnTo>
                  <a:pt x="342" y="668"/>
                </a:lnTo>
                <a:lnTo>
                  <a:pt x="342" y="590"/>
                </a:lnTo>
                <a:lnTo>
                  <a:pt x="342" y="513"/>
                </a:lnTo>
                <a:lnTo>
                  <a:pt x="342" y="438"/>
                </a:lnTo>
                <a:lnTo>
                  <a:pt x="341" y="366"/>
                </a:lnTo>
                <a:lnTo>
                  <a:pt x="341" y="331"/>
                </a:lnTo>
                <a:lnTo>
                  <a:pt x="339" y="297"/>
                </a:lnTo>
                <a:lnTo>
                  <a:pt x="338" y="265"/>
                </a:lnTo>
                <a:lnTo>
                  <a:pt x="335" y="235"/>
                </a:lnTo>
                <a:lnTo>
                  <a:pt x="333" y="206"/>
                </a:lnTo>
                <a:lnTo>
                  <a:pt x="330" y="179"/>
                </a:lnTo>
                <a:lnTo>
                  <a:pt x="327" y="155"/>
                </a:lnTo>
                <a:lnTo>
                  <a:pt x="322" y="133"/>
                </a:lnTo>
                <a:lnTo>
                  <a:pt x="318" y="113"/>
                </a:lnTo>
                <a:lnTo>
                  <a:pt x="313" y="96"/>
                </a:lnTo>
                <a:lnTo>
                  <a:pt x="307" y="81"/>
                </a:lnTo>
                <a:lnTo>
                  <a:pt x="301" y="68"/>
                </a:lnTo>
                <a:lnTo>
                  <a:pt x="294" y="56"/>
                </a:lnTo>
                <a:lnTo>
                  <a:pt x="286" y="45"/>
                </a:lnTo>
                <a:lnTo>
                  <a:pt x="280" y="36"/>
                </a:lnTo>
                <a:lnTo>
                  <a:pt x="272" y="27"/>
                </a:lnTo>
                <a:lnTo>
                  <a:pt x="264" y="21"/>
                </a:lnTo>
                <a:lnTo>
                  <a:pt x="256" y="14"/>
                </a:lnTo>
                <a:lnTo>
                  <a:pt x="247" y="10"/>
                </a:lnTo>
                <a:lnTo>
                  <a:pt x="239" y="5"/>
                </a:lnTo>
                <a:lnTo>
                  <a:pt x="220" y="1"/>
                </a:lnTo>
                <a:lnTo>
                  <a:pt x="201" y="0"/>
                </a:lnTo>
                <a:lnTo>
                  <a:pt x="181" y="3"/>
                </a:lnTo>
                <a:lnTo>
                  <a:pt x="159" y="7"/>
                </a:lnTo>
                <a:lnTo>
                  <a:pt x="138" y="16"/>
                </a:lnTo>
                <a:lnTo>
                  <a:pt x="116" y="26"/>
                </a:lnTo>
                <a:lnTo>
                  <a:pt x="93" y="38"/>
                </a:lnTo>
                <a:lnTo>
                  <a:pt x="70" y="51"/>
                </a:lnTo>
                <a:lnTo>
                  <a:pt x="46" y="65"/>
                </a:lnTo>
                <a:lnTo>
                  <a:pt x="0" y="96"/>
                </a:lnTo>
              </a:path>
            </a:pathLst>
          </a:custGeom>
          <a:noFill/>
          <a:ln w="14275" cap="flat" cmpd="sng">
            <a:solidFill>
              <a:srgbClr val="0000FF"/>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24" name="Google Shape;624;p62"/>
          <p:cNvSpPr/>
          <p:nvPr/>
        </p:nvSpPr>
        <p:spPr>
          <a:xfrm>
            <a:off x="3016250" y="4144962"/>
            <a:ext cx="311150" cy="190500"/>
          </a:xfrm>
          <a:custGeom>
            <a:avLst/>
            <a:gdLst/>
            <a:ahLst/>
            <a:cxnLst/>
            <a:rect l="l" t="t" r="r" b="b"/>
            <a:pathLst>
              <a:path w="196" h="120" extrusionOk="0">
                <a:moveTo>
                  <a:pt x="133" y="0"/>
                </a:moveTo>
                <a:lnTo>
                  <a:pt x="144" y="1"/>
                </a:lnTo>
                <a:lnTo>
                  <a:pt x="156" y="3"/>
                </a:lnTo>
                <a:lnTo>
                  <a:pt x="167" y="7"/>
                </a:lnTo>
                <a:lnTo>
                  <a:pt x="176" y="13"/>
                </a:lnTo>
                <a:lnTo>
                  <a:pt x="180" y="16"/>
                </a:lnTo>
                <a:lnTo>
                  <a:pt x="184" y="21"/>
                </a:lnTo>
                <a:lnTo>
                  <a:pt x="191" y="30"/>
                </a:lnTo>
                <a:lnTo>
                  <a:pt x="193" y="36"/>
                </a:lnTo>
                <a:lnTo>
                  <a:pt x="196" y="40"/>
                </a:lnTo>
                <a:lnTo>
                  <a:pt x="196" y="45"/>
                </a:lnTo>
                <a:lnTo>
                  <a:pt x="193" y="48"/>
                </a:lnTo>
                <a:lnTo>
                  <a:pt x="189" y="50"/>
                </a:lnTo>
                <a:lnTo>
                  <a:pt x="181" y="51"/>
                </a:lnTo>
                <a:lnTo>
                  <a:pt x="173" y="51"/>
                </a:lnTo>
                <a:lnTo>
                  <a:pt x="162" y="51"/>
                </a:lnTo>
                <a:lnTo>
                  <a:pt x="152" y="51"/>
                </a:lnTo>
                <a:lnTo>
                  <a:pt x="143" y="52"/>
                </a:lnTo>
                <a:lnTo>
                  <a:pt x="137" y="53"/>
                </a:lnTo>
                <a:lnTo>
                  <a:pt x="133" y="57"/>
                </a:lnTo>
                <a:lnTo>
                  <a:pt x="133" y="62"/>
                </a:lnTo>
                <a:lnTo>
                  <a:pt x="136" y="69"/>
                </a:lnTo>
                <a:lnTo>
                  <a:pt x="141" y="77"/>
                </a:lnTo>
                <a:lnTo>
                  <a:pt x="148" y="85"/>
                </a:lnTo>
                <a:lnTo>
                  <a:pt x="154" y="94"/>
                </a:lnTo>
                <a:lnTo>
                  <a:pt x="160" y="102"/>
                </a:lnTo>
                <a:lnTo>
                  <a:pt x="163" y="109"/>
                </a:lnTo>
                <a:lnTo>
                  <a:pt x="163" y="113"/>
                </a:lnTo>
                <a:lnTo>
                  <a:pt x="160" y="117"/>
                </a:lnTo>
                <a:lnTo>
                  <a:pt x="155" y="119"/>
                </a:lnTo>
                <a:lnTo>
                  <a:pt x="149" y="120"/>
                </a:lnTo>
                <a:lnTo>
                  <a:pt x="141" y="120"/>
                </a:lnTo>
                <a:lnTo>
                  <a:pt x="124" y="119"/>
                </a:lnTo>
                <a:lnTo>
                  <a:pt x="106" y="118"/>
                </a:lnTo>
                <a:lnTo>
                  <a:pt x="98" y="118"/>
                </a:lnTo>
                <a:lnTo>
                  <a:pt x="88" y="117"/>
                </a:lnTo>
                <a:lnTo>
                  <a:pt x="67" y="116"/>
                </a:lnTo>
                <a:lnTo>
                  <a:pt x="59" y="114"/>
                </a:lnTo>
                <a:lnTo>
                  <a:pt x="50" y="113"/>
                </a:lnTo>
                <a:lnTo>
                  <a:pt x="44" y="111"/>
                </a:lnTo>
                <a:lnTo>
                  <a:pt x="41" y="109"/>
                </a:lnTo>
                <a:lnTo>
                  <a:pt x="41" y="108"/>
                </a:lnTo>
                <a:lnTo>
                  <a:pt x="42" y="106"/>
                </a:lnTo>
                <a:lnTo>
                  <a:pt x="46" y="102"/>
                </a:lnTo>
                <a:lnTo>
                  <a:pt x="52" y="98"/>
                </a:lnTo>
                <a:lnTo>
                  <a:pt x="61" y="94"/>
                </a:lnTo>
                <a:lnTo>
                  <a:pt x="68" y="89"/>
                </a:lnTo>
                <a:lnTo>
                  <a:pt x="75" y="86"/>
                </a:lnTo>
                <a:lnTo>
                  <a:pt x="79" y="82"/>
                </a:lnTo>
                <a:lnTo>
                  <a:pt x="80" y="80"/>
                </a:lnTo>
                <a:lnTo>
                  <a:pt x="80" y="78"/>
                </a:lnTo>
                <a:lnTo>
                  <a:pt x="77" y="76"/>
                </a:lnTo>
                <a:lnTo>
                  <a:pt x="72" y="74"/>
                </a:lnTo>
                <a:lnTo>
                  <a:pt x="64" y="72"/>
                </a:lnTo>
                <a:lnTo>
                  <a:pt x="55" y="71"/>
                </a:lnTo>
                <a:lnTo>
                  <a:pt x="38" y="69"/>
                </a:lnTo>
                <a:lnTo>
                  <a:pt x="30" y="67"/>
                </a:lnTo>
                <a:lnTo>
                  <a:pt x="24" y="65"/>
                </a:lnTo>
                <a:lnTo>
                  <a:pt x="14" y="61"/>
                </a:lnTo>
                <a:lnTo>
                  <a:pt x="4" y="55"/>
                </a:lnTo>
                <a:lnTo>
                  <a:pt x="1" y="52"/>
                </a:lnTo>
                <a:lnTo>
                  <a:pt x="0" y="49"/>
                </a:lnTo>
                <a:lnTo>
                  <a:pt x="0" y="47"/>
                </a:lnTo>
                <a:lnTo>
                  <a:pt x="2" y="43"/>
                </a:lnTo>
                <a:lnTo>
                  <a:pt x="8" y="41"/>
                </a:lnTo>
                <a:lnTo>
                  <a:pt x="15" y="38"/>
                </a:lnTo>
                <a:lnTo>
                  <a:pt x="26" y="36"/>
                </a:lnTo>
                <a:lnTo>
                  <a:pt x="37" y="34"/>
                </a:lnTo>
                <a:lnTo>
                  <a:pt x="61" y="28"/>
                </a:lnTo>
                <a:lnTo>
                  <a:pt x="72" y="25"/>
                </a:lnTo>
                <a:lnTo>
                  <a:pt x="80" y="22"/>
                </a:lnTo>
                <a:lnTo>
                  <a:pt x="94" y="14"/>
                </a:lnTo>
                <a:lnTo>
                  <a:pt x="109" y="7"/>
                </a:lnTo>
                <a:lnTo>
                  <a:pt x="121" y="2"/>
                </a:lnTo>
                <a:lnTo>
                  <a:pt x="133" y="0"/>
                </a:lnTo>
                <a:close/>
              </a:path>
            </a:pathLst>
          </a:custGeom>
          <a:solidFill>
            <a:srgbClr val="CCECFF"/>
          </a:solidFill>
          <a:ln w="1427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25" name="Google Shape;625;p62"/>
          <p:cNvSpPr/>
          <p:nvPr/>
        </p:nvSpPr>
        <p:spPr>
          <a:xfrm flipH="1">
            <a:off x="2863850" y="32305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26" name="Google Shape;626;p62"/>
          <p:cNvSpPr txBox="1"/>
          <p:nvPr/>
        </p:nvSpPr>
        <p:spPr>
          <a:xfrm>
            <a:off x="5478462" y="3357562"/>
            <a:ext cx="636587"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Best:</a:t>
            </a:r>
            <a:endParaRPr/>
          </a:p>
        </p:txBody>
      </p:sp>
      <p:sp>
        <p:nvSpPr>
          <p:cNvPr id="627" name="Google Shape;627;p62"/>
          <p:cNvSpPr txBox="1"/>
          <p:nvPr/>
        </p:nvSpPr>
        <p:spPr>
          <a:xfrm>
            <a:off x="5478462" y="3690937"/>
            <a:ext cx="2036762"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Spend your time</a:t>
            </a:r>
            <a:endParaRPr/>
          </a:p>
        </p:txBody>
      </p:sp>
      <p:sp>
        <p:nvSpPr>
          <p:cNvPr id="628" name="Google Shape;628;p62"/>
          <p:cNvSpPr txBox="1"/>
          <p:nvPr/>
        </p:nvSpPr>
        <p:spPr>
          <a:xfrm>
            <a:off x="5478462" y="4024312"/>
            <a:ext cx="2471737"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on design and SQL.</a:t>
            </a:r>
            <a:endParaRPr/>
          </a:p>
        </p:txBody>
      </p:sp>
      <p:sp>
        <p:nvSpPr>
          <p:cNvPr id="629" name="Google Shape;629;p62"/>
          <p:cNvSpPr txBox="1"/>
          <p:nvPr/>
        </p:nvSpPr>
        <p:spPr>
          <a:xfrm>
            <a:off x="1644650" y="4956175"/>
            <a:ext cx="808037"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Worst:</a:t>
            </a:r>
            <a:endParaRPr/>
          </a:p>
        </p:txBody>
      </p:sp>
      <p:sp>
        <p:nvSpPr>
          <p:cNvPr id="630" name="Google Shape;630;p62"/>
          <p:cNvSpPr txBox="1"/>
          <p:nvPr/>
        </p:nvSpPr>
        <p:spPr>
          <a:xfrm>
            <a:off x="1644650" y="5287962"/>
            <a:ext cx="3530600"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Compensate for poor design</a:t>
            </a:r>
            <a:endParaRPr/>
          </a:p>
        </p:txBody>
      </p:sp>
      <p:sp>
        <p:nvSpPr>
          <p:cNvPr id="631" name="Google Shape;631;p62"/>
          <p:cNvSpPr txBox="1"/>
          <p:nvPr/>
        </p:nvSpPr>
        <p:spPr>
          <a:xfrm>
            <a:off x="1644650" y="5621337"/>
            <a:ext cx="4368800" cy="3349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2200"/>
              <a:buFont typeface="Calibri"/>
              <a:buNone/>
            </a:pPr>
            <a:r>
              <a:rPr lang="en-US" sz="2200" b="0" i="0" u="none">
                <a:solidFill>
                  <a:schemeClr val="dk1"/>
                </a:solidFill>
                <a:latin typeface="Calibri"/>
                <a:ea typeface="Calibri"/>
                <a:cs typeface="Calibri"/>
                <a:sym typeface="Calibri"/>
              </a:rPr>
              <a:t>and limited SQL with programming.</a:t>
            </a:r>
            <a:endParaRPr/>
          </a:p>
        </p:txBody>
      </p:sp>
      <p:grpSp>
        <p:nvGrpSpPr>
          <p:cNvPr id="632" name="Google Shape;632;p62"/>
          <p:cNvGrpSpPr/>
          <p:nvPr/>
        </p:nvGrpSpPr>
        <p:grpSpPr>
          <a:xfrm flipH="1">
            <a:off x="2863850" y="2468562"/>
            <a:ext cx="922337" cy="1098550"/>
            <a:chOff x="1687" y="1630"/>
            <a:chExt cx="581" cy="692"/>
          </a:xfrm>
        </p:grpSpPr>
        <p:sp>
          <p:nvSpPr>
            <p:cNvPr id="633" name="Google Shape;633;p62"/>
            <p:cNvSpPr/>
            <p:nvPr/>
          </p:nvSpPr>
          <p:spPr>
            <a:xfrm>
              <a:off x="1787" y="2132"/>
              <a:ext cx="237" cy="185"/>
            </a:xfrm>
            <a:custGeom>
              <a:avLst/>
              <a:gdLst/>
              <a:ahLst/>
              <a:cxnLst/>
              <a:rect l="l" t="t" r="r" b="b"/>
              <a:pathLst>
                <a:path w="947" h="741" extrusionOk="0">
                  <a:moveTo>
                    <a:pt x="128" y="189"/>
                  </a:moveTo>
                  <a:lnTo>
                    <a:pt x="27" y="377"/>
                  </a:lnTo>
                  <a:lnTo>
                    <a:pt x="55" y="581"/>
                  </a:lnTo>
                  <a:lnTo>
                    <a:pt x="0" y="659"/>
                  </a:lnTo>
                  <a:lnTo>
                    <a:pt x="13" y="705"/>
                  </a:lnTo>
                  <a:lnTo>
                    <a:pt x="86" y="718"/>
                  </a:lnTo>
                  <a:lnTo>
                    <a:pt x="343" y="617"/>
                  </a:lnTo>
                  <a:lnTo>
                    <a:pt x="366" y="547"/>
                  </a:lnTo>
                  <a:lnTo>
                    <a:pt x="356" y="405"/>
                  </a:lnTo>
                  <a:lnTo>
                    <a:pt x="476" y="331"/>
                  </a:lnTo>
                  <a:lnTo>
                    <a:pt x="539" y="512"/>
                  </a:lnTo>
                  <a:lnTo>
                    <a:pt x="599" y="599"/>
                  </a:lnTo>
                  <a:lnTo>
                    <a:pt x="531" y="700"/>
                  </a:lnTo>
                  <a:lnTo>
                    <a:pt x="581" y="741"/>
                  </a:lnTo>
                  <a:lnTo>
                    <a:pt x="705" y="733"/>
                  </a:lnTo>
                  <a:lnTo>
                    <a:pt x="915" y="617"/>
                  </a:lnTo>
                  <a:lnTo>
                    <a:pt x="897" y="520"/>
                  </a:lnTo>
                  <a:lnTo>
                    <a:pt x="829" y="363"/>
                  </a:lnTo>
                  <a:lnTo>
                    <a:pt x="842" y="331"/>
                  </a:lnTo>
                  <a:lnTo>
                    <a:pt x="829" y="285"/>
                  </a:lnTo>
                  <a:lnTo>
                    <a:pt x="947" y="137"/>
                  </a:lnTo>
                  <a:lnTo>
                    <a:pt x="902" y="64"/>
                  </a:lnTo>
                  <a:lnTo>
                    <a:pt x="617" y="0"/>
                  </a:lnTo>
                  <a:lnTo>
                    <a:pt x="128" y="189"/>
                  </a:lnTo>
                  <a:close/>
                </a:path>
              </a:pathLst>
            </a:custGeom>
            <a:solidFill>
              <a:srgbClr val="8CBF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4" name="Google Shape;634;p62"/>
            <p:cNvSpPr/>
            <p:nvPr/>
          </p:nvSpPr>
          <p:spPr>
            <a:xfrm>
              <a:off x="1964" y="1988"/>
              <a:ext cx="163" cy="214"/>
            </a:xfrm>
            <a:custGeom>
              <a:avLst/>
              <a:gdLst/>
              <a:ahLst/>
              <a:cxnLst/>
              <a:rect l="l" t="t" r="r" b="b"/>
              <a:pathLst>
                <a:path w="655" h="858" extrusionOk="0">
                  <a:moveTo>
                    <a:pt x="339" y="79"/>
                  </a:moveTo>
                  <a:lnTo>
                    <a:pt x="554" y="0"/>
                  </a:lnTo>
                  <a:lnTo>
                    <a:pt x="645" y="74"/>
                  </a:lnTo>
                  <a:lnTo>
                    <a:pt x="655" y="184"/>
                  </a:lnTo>
                  <a:lnTo>
                    <a:pt x="472" y="651"/>
                  </a:lnTo>
                  <a:lnTo>
                    <a:pt x="425" y="803"/>
                  </a:lnTo>
                  <a:lnTo>
                    <a:pt x="407" y="848"/>
                  </a:lnTo>
                  <a:lnTo>
                    <a:pt x="284" y="858"/>
                  </a:lnTo>
                  <a:lnTo>
                    <a:pt x="132" y="825"/>
                  </a:lnTo>
                  <a:lnTo>
                    <a:pt x="252" y="687"/>
                  </a:lnTo>
                  <a:lnTo>
                    <a:pt x="0" y="581"/>
                  </a:lnTo>
                  <a:lnTo>
                    <a:pt x="339" y="79"/>
                  </a:lnTo>
                  <a:close/>
                </a:path>
              </a:pathLst>
            </a:custGeom>
            <a:solidFill>
              <a:srgbClr val="B3D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5" name="Google Shape;635;p62"/>
            <p:cNvSpPr/>
            <p:nvPr/>
          </p:nvSpPr>
          <p:spPr>
            <a:xfrm>
              <a:off x="1974" y="2091"/>
              <a:ext cx="49" cy="49"/>
            </a:xfrm>
            <a:custGeom>
              <a:avLst/>
              <a:gdLst/>
              <a:ahLst/>
              <a:cxnLst/>
              <a:rect l="l" t="t" r="r" b="b"/>
              <a:pathLst>
                <a:path w="197" h="194" extrusionOk="0">
                  <a:moveTo>
                    <a:pt x="96" y="13"/>
                  </a:moveTo>
                  <a:lnTo>
                    <a:pt x="197" y="0"/>
                  </a:lnTo>
                  <a:lnTo>
                    <a:pt x="193" y="147"/>
                  </a:lnTo>
                  <a:lnTo>
                    <a:pt x="138" y="194"/>
                  </a:lnTo>
                  <a:lnTo>
                    <a:pt x="28" y="171"/>
                  </a:lnTo>
                  <a:lnTo>
                    <a:pt x="0" y="97"/>
                  </a:lnTo>
                  <a:lnTo>
                    <a:pt x="96" y="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6" name="Google Shape;636;p62"/>
            <p:cNvSpPr/>
            <p:nvPr/>
          </p:nvSpPr>
          <p:spPr>
            <a:xfrm>
              <a:off x="1786" y="2110"/>
              <a:ext cx="92" cy="75"/>
            </a:xfrm>
            <a:custGeom>
              <a:avLst/>
              <a:gdLst/>
              <a:ahLst/>
              <a:cxnLst/>
              <a:rect l="l" t="t" r="r" b="b"/>
              <a:pathLst>
                <a:path w="366" h="299" extrusionOk="0">
                  <a:moveTo>
                    <a:pt x="115" y="31"/>
                  </a:moveTo>
                  <a:lnTo>
                    <a:pt x="0" y="277"/>
                  </a:lnTo>
                  <a:lnTo>
                    <a:pt x="138" y="299"/>
                  </a:lnTo>
                  <a:lnTo>
                    <a:pt x="311" y="225"/>
                  </a:lnTo>
                  <a:lnTo>
                    <a:pt x="366" y="78"/>
                  </a:lnTo>
                  <a:lnTo>
                    <a:pt x="293" y="0"/>
                  </a:lnTo>
                  <a:lnTo>
                    <a:pt x="115" y="31"/>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7" name="Google Shape;637;p62"/>
            <p:cNvSpPr/>
            <p:nvPr/>
          </p:nvSpPr>
          <p:spPr>
            <a:xfrm>
              <a:off x="1934" y="2062"/>
              <a:ext cx="72" cy="65"/>
            </a:xfrm>
            <a:custGeom>
              <a:avLst/>
              <a:gdLst/>
              <a:ahLst/>
              <a:cxnLst/>
              <a:rect l="l" t="t" r="r" b="b"/>
              <a:pathLst>
                <a:path w="288" h="259" extrusionOk="0">
                  <a:moveTo>
                    <a:pt x="188" y="0"/>
                  </a:moveTo>
                  <a:lnTo>
                    <a:pt x="0" y="65"/>
                  </a:lnTo>
                  <a:lnTo>
                    <a:pt x="55" y="259"/>
                  </a:lnTo>
                  <a:lnTo>
                    <a:pt x="174" y="254"/>
                  </a:lnTo>
                  <a:lnTo>
                    <a:pt x="274" y="189"/>
                  </a:lnTo>
                  <a:lnTo>
                    <a:pt x="288" y="83"/>
                  </a:lnTo>
                  <a:lnTo>
                    <a:pt x="188" y="0"/>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8" name="Google Shape;638;p62"/>
            <p:cNvSpPr/>
            <p:nvPr/>
          </p:nvSpPr>
          <p:spPr>
            <a:xfrm>
              <a:off x="2036" y="1793"/>
              <a:ext cx="164" cy="225"/>
            </a:xfrm>
            <a:custGeom>
              <a:avLst/>
              <a:gdLst/>
              <a:ahLst/>
              <a:cxnLst/>
              <a:rect l="l" t="t" r="r" b="b"/>
              <a:pathLst>
                <a:path w="659" h="903" extrusionOk="0">
                  <a:moveTo>
                    <a:pt x="338" y="28"/>
                  </a:moveTo>
                  <a:lnTo>
                    <a:pt x="109" y="198"/>
                  </a:lnTo>
                  <a:lnTo>
                    <a:pt x="0" y="222"/>
                  </a:lnTo>
                  <a:lnTo>
                    <a:pt x="68" y="903"/>
                  </a:lnTo>
                  <a:lnTo>
                    <a:pt x="246" y="802"/>
                  </a:lnTo>
                  <a:lnTo>
                    <a:pt x="343" y="844"/>
                  </a:lnTo>
                  <a:lnTo>
                    <a:pt x="466" y="756"/>
                  </a:lnTo>
                  <a:lnTo>
                    <a:pt x="540" y="635"/>
                  </a:lnTo>
                  <a:lnTo>
                    <a:pt x="622" y="600"/>
                  </a:lnTo>
                  <a:lnTo>
                    <a:pt x="659" y="475"/>
                  </a:lnTo>
                  <a:lnTo>
                    <a:pt x="627" y="396"/>
                  </a:lnTo>
                  <a:lnTo>
                    <a:pt x="544" y="396"/>
                  </a:lnTo>
                  <a:lnTo>
                    <a:pt x="594" y="110"/>
                  </a:lnTo>
                  <a:lnTo>
                    <a:pt x="457" y="0"/>
                  </a:lnTo>
                  <a:lnTo>
                    <a:pt x="338" y="28"/>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39" name="Google Shape;639;p62"/>
            <p:cNvSpPr/>
            <p:nvPr/>
          </p:nvSpPr>
          <p:spPr>
            <a:xfrm>
              <a:off x="1719" y="1649"/>
              <a:ext cx="347" cy="540"/>
            </a:xfrm>
            <a:custGeom>
              <a:avLst/>
              <a:gdLst/>
              <a:ahLst/>
              <a:cxnLst/>
              <a:rect l="l" t="t" r="r" b="b"/>
              <a:pathLst>
                <a:path w="1388" h="2162" extrusionOk="0">
                  <a:moveTo>
                    <a:pt x="1177" y="0"/>
                  </a:moveTo>
                  <a:lnTo>
                    <a:pt x="1278" y="78"/>
                  </a:lnTo>
                  <a:lnTo>
                    <a:pt x="1241" y="383"/>
                  </a:lnTo>
                  <a:lnTo>
                    <a:pt x="1283" y="1069"/>
                  </a:lnTo>
                  <a:lnTo>
                    <a:pt x="1388" y="1705"/>
                  </a:lnTo>
                  <a:lnTo>
                    <a:pt x="1077" y="1802"/>
                  </a:lnTo>
                  <a:lnTo>
                    <a:pt x="1058" y="1691"/>
                  </a:lnTo>
                  <a:lnTo>
                    <a:pt x="912" y="1733"/>
                  </a:lnTo>
                  <a:lnTo>
                    <a:pt x="898" y="1875"/>
                  </a:lnTo>
                  <a:lnTo>
                    <a:pt x="559" y="1982"/>
                  </a:lnTo>
                  <a:lnTo>
                    <a:pt x="545" y="1875"/>
                  </a:lnTo>
                  <a:lnTo>
                    <a:pt x="376" y="1862"/>
                  </a:lnTo>
                  <a:lnTo>
                    <a:pt x="349" y="2069"/>
                  </a:lnTo>
                  <a:lnTo>
                    <a:pt x="147" y="2162"/>
                  </a:lnTo>
                  <a:lnTo>
                    <a:pt x="0" y="2093"/>
                  </a:lnTo>
                  <a:lnTo>
                    <a:pt x="1177"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0" name="Google Shape;640;p62"/>
            <p:cNvSpPr/>
            <p:nvPr/>
          </p:nvSpPr>
          <p:spPr>
            <a:xfrm>
              <a:off x="1691" y="1635"/>
              <a:ext cx="347" cy="543"/>
            </a:xfrm>
            <a:custGeom>
              <a:avLst/>
              <a:gdLst/>
              <a:ahLst/>
              <a:cxnLst/>
              <a:rect l="l" t="t" r="r" b="b"/>
              <a:pathLst>
                <a:path w="1387" h="2171" extrusionOk="0">
                  <a:moveTo>
                    <a:pt x="298" y="511"/>
                  </a:moveTo>
                  <a:lnTo>
                    <a:pt x="192" y="575"/>
                  </a:lnTo>
                  <a:lnTo>
                    <a:pt x="155" y="562"/>
                  </a:lnTo>
                  <a:lnTo>
                    <a:pt x="27" y="640"/>
                  </a:lnTo>
                  <a:lnTo>
                    <a:pt x="0" y="1576"/>
                  </a:lnTo>
                  <a:lnTo>
                    <a:pt x="64" y="2042"/>
                  </a:lnTo>
                  <a:lnTo>
                    <a:pt x="114" y="2171"/>
                  </a:lnTo>
                  <a:lnTo>
                    <a:pt x="463" y="2056"/>
                  </a:lnTo>
                  <a:lnTo>
                    <a:pt x="503" y="1945"/>
                  </a:lnTo>
                  <a:lnTo>
                    <a:pt x="549" y="1954"/>
                  </a:lnTo>
                  <a:lnTo>
                    <a:pt x="586" y="1935"/>
                  </a:lnTo>
                  <a:lnTo>
                    <a:pt x="641" y="1940"/>
                  </a:lnTo>
                  <a:lnTo>
                    <a:pt x="683" y="1954"/>
                  </a:lnTo>
                  <a:lnTo>
                    <a:pt x="1017" y="1820"/>
                  </a:lnTo>
                  <a:lnTo>
                    <a:pt x="1053" y="1770"/>
                  </a:lnTo>
                  <a:lnTo>
                    <a:pt x="1167" y="1751"/>
                  </a:lnTo>
                  <a:lnTo>
                    <a:pt x="1232" y="1756"/>
                  </a:lnTo>
                  <a:lnTo>
                    <a:pt x="1387" y="1701"/>
                  </a:lnTo>
                  <a:lnTo>
                    <a:pt x="1305" y="1027"/>
                  </a:lnTo>
                  <a:lnTo>
                    <a:pt x="1269" y="460"/>
                  </a:lnTo>
                  <a:lnTo>
                    <a:pt x="1291" y="211"/>
                  </a:lnTo>
                  <a:lnTo>
                    <a:pt x="1324" y="63"/>
                  </a:lnTo>
                  <a:lnTo>
                    <a:pt x="1186" y="0"/>
                  </a:lnTo>
                  <a:lnTo>
                    <a:pt x="939" y="124"/>
                  </a:lnTo>
                  <a:lnTo>
                    <a:pt x="298" y="511"/>
                  </a:lnTo>
                  <a:close/>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1" name="Google Shape;641;p62"/>
            <p:cNvSpPr/>
            <p:nvPr/>
          </p:nvSpPr>
          <p:spPr>
            <a:xfrm>
              <a:off x="1768" y="1658"/>
              <a:ext cx="166" cy="225"/>
            </a:xfrm>
            <a:custGeom>
              <a:avLst/>
              <a:gdLst/>
              <a:ahLst/>
              <a:cxnLst/>
              <a:rect l="l" t="t" r="r" b="b"/>
              <a:pathLst>
                <a:path w="664" h="898" extrusionOk="0">
                  <a:moveTo>
                    <a:pt x="632" y="0"/>
                  </a:moveTo>
                  <a:lnTo>
                    <a:pt x="137" y="267"/>
                  </a:lnTo>
                  <a:lnTo>
                    <a:pt x="13" y="331"/>
                  </a:lnTo>
                  <a:lnTo>
                    <a:pt x="0" y="686"/>
                  </a:lnTo>
                  <a:lnTo>
                    <a:pt x="28" y="853"/>
                  </a:lnTo>
                  <a:lnTo>
                    <a:pt x="78" y="898"/>
                  </a:lnTo>
                  <a:lnTo>
                    <a:pt x="627" y="612"/>
                  </a:lnTo>
                  <a:lnTo>
                    <a:pt x="609" y="349"/>
                  </a:lnTo>
                  <a:lnTo>
                    <a:pt x="614" y="82"/>
                  </a:lnTo>
                  <a:lnTo>
                    <a:pt x="664" y="32"/>
                  </a:lnTo>
                  <a:lnTo>
                    <a:pt x="632" y="0"/>
                  </a:lnTo>
                  <a:close/>
                </a:path>
              </a:pathLst>
            </a:custGeom>
            <a:solidFill>
              <a:srgbClr val="BA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2" name="Google Shape;642;p62"/>
            <p:cNvSpPr/>
            <p:nvPr/>
          </p:nvSpPr>
          <p:spPr>
            <a:xfrm>
              <a:off x="1743" y="1630"/>
              <a:ext cx="388" cy="692"/>
            </a:xfrm>
            <a:custGeom>
              <a:avLst/>
              <a:gdLst/>
              <a:ahLst/>
              <a:cxnLst/>
              <a:rect l="l" t="t" r="r" b="b"/>
              <a:pathLst>
                <a:path w="1552" h="2767" extrusionOk="0">
                  <a:moveTo>
                    <a:pt x="975" y="0"/>
                  </a:moveTo>
                  <a:lnTo>
                    <a:pt x="1090" y="50"/>
                  </a:lnTo>
                  <a:lnTo>
                    <a:pt x="1143" y="86"/>
                  </a:lnTo>
                  <a:lnTo>
                    <a:pt x="1192" y="130"/>
                  </a:lnTo>
                  <a:lnTo>
                    <a:pt x="1201" y="169"/>
                  </a:lnTo>
                  <a:lnTo>
                    <a:pt x="1192" y="214"/>
                  </a:lnTo>
                  <a:lnTo>
                    <a:pt x="1174" y="540"/>
                  </a:lnTo>
                  <a:lnTo>
                    <a:pt x="1189" y="880"/>
                  </a:lnTo>
                  <a:lnTo>
                    <a:pt x="1228" y="1281"/>
                  </a:lnTo>
                  <a:lnTo>
                    <a:pt x="1262" y="1499"/>
                  </a:lnTo>
                  <a:lnTo>
                    <a:pt x="1283" y="1624"/>
                  </a:lnTo>
                  <a:lnTo>
                    <a:pt x="1310" y="1747"/>
                  </a:lnTo>
                  <a:lnTo>
                    <a:pt x="1312" y="1776"/>
                  </a:lnTo>
                  <a:lnTo>
                    <a:pt x="1299" y="1802"/>
                  </a:lnTo>
                  <a:lnTo>
                    <a:pt x="1273" y="1819"/>
                  </a:lnTo>
                  <a:lnTo>
                    <a:pt x="1245" y="1828"/>
                  </a:lnTo>
                  <a:lnTo>
                    <a:pt x="1074" y="1877"/>
                  </a:lnTo>
                  <a:lnTo>
                    <a:pt x="1040" y="1882"/>
                  </a:lnTo>
                  <a:lnTo>
                    <a:pt x="1012" y="1871"/>
                  </a:lnTo>
                  <a:lnTo>
                    <a:pt x="1035" y="1846"/>
                  </a:lnTo>
                  <a:lnTo>
                    <a:pt x="1069" y="1831"/>
                  </a:lnTo>
                  <a:lnTo>
                    <a:pt x="1238" y="1784"/>
                  </a:lnTo>
                  <a:lnTo>
                    <a:pt x="1226" y="1758"/>
                  </a:lnTo>
                  <a:lnTo>
                    <a:pt x="1203" y="1736"/>
                  </a:lnTo>
                  <a:lnTo>
                    <a:pt x="1155" y="1748"/>
                  </a:lnTo>
                  <a:lnTo>
                    <a:pt x="1007" y="1795"/>
                  </a:lnTo>
                  <a:lnTo>
                    <a:pt x="984" y="1787"/>
                  </a:lnTo>
                  <a:lnTo>
                    <a:pt x="986" y="1874"/>
                  </a:lnTo>
                  <a:lnTo>
                    <a:pt x="969" y="1887"/>
                  </a:lnTo>
                  <a:lnTo>
                    <a:pt x="946" y="1790"/>
                  </a:lnTo>
                  <a:lnTo>
                    <a:pt x="924" y="1788"/>
                  </a:lnTo>
                  <a:lnTo>
                    <a:pt x="912" y="1808"/>
                  </a:lnTo>
                  <a:lnTo>
                    <a:pt x="906" y="1860"/>
                  </a:lnTo>
                  <a:lnTo>
                    <a:pt x="903" y="1882"/>
                  </a:lnTo>
                  <a:lnTo>
                    <a:pt x="901" y="1803"/>
                  </a:lnTo>
                  <a:lnTo>
                    <a:pt x="873" y="1809"/>
                  </a:lnTo>
                  <a:lnTo>
                    <a:pt x="857" y="1842"/>
                  </a:lnTo>
                  <a:lnTo>
                    <a:pt x="852" y="1873"/>
                  </a:lnTo>
                  <a:lnTo>
                    <a:pt x="829" y="1814"/>
                  </a:lnTo>
                  <a:lnTo>
                    <a:pt x="814" y="1887"/>
                  </a:lnTo>
                  <a:lnTo>
                    <a:pt x="831" y="1921"/>
                  </a:lnTo>
                  <a:lnTo>
                    <a:pt x="862" y="1946"/>
                  </a:lnTo>
                  <a:lnTo>
                    <a:pt x="945" y="1943"/>
                  </a:lnTo>
                  <a:lnTo>
                    <a:pt x="1014" y="1904"/>
                  </a:lnTo>
                  <a:lnTo>
                    <a:pt x="1039" y="1927"/>
                  </a:lnTo>
                  <a:lnTo>
                    <a:pt x="1018" y="1964"/>
                  </a:lnTo>
                  <a:lnTo>
                    <a:pt x="979" y="1982"/>
                  </a:lnTo>
                  <a:lnTo>
                    <a:pt x="990" y="1997"/>
                  </a:lnTo>
                  <a:lnTo>
                    <a:pt x="1010" y="2001"/>
                  </a:lnTo>
                  <a:lnTo>
                    <a:pt x="1052" y="1998"/>
                  </a:lnTo>
                  <a:lnTo>
                    <a:pt x="1098" y="1964"/>
                  </a:lnTo>
                  <a:lnTo>
                    <a:pt x="1101" y="1893"/>
                  </a:lnTo>
                  <a:lnTo>
                    <a:pt x="1128" y="1885"/>
                  </a:lnTo>
                  <a:lnTo>
                    <a:pt x="1140" y="1901"/>
                  </a:lnTo>
                  <a:lnTo>
                    <a:pt x="1137" y="1996"/>
                  </a:lnTo>
                  <a:lnTo>
                    <a:pt x="1218" y="1964"/>
                  </a:lnTo>
                  <a:lnTo>
                    <a:pt x="1256" y="1941"/>
                  </a:lnTo>
                  <a:lnTo>
                    <a:pt x="1295" y="1917"/>
                  </a:lnTo>
                  <a:lnTo>
                    <a:pt x="1405" y="1809"/>
                  </a:lnTo>
                  <a:lnTo>
                    <a:pt x="1488" y="1701"/>
                  </a:lnTo>
                  <a:lnTo>
                    <a:pt x="1519" y="1574"/>
                  </a:lnTo>
                  <a:lnTo>
                    <a:pt x="1525" y="1571"/>
                  </a:lnTo>
                  <a:lnTo>
                    <a:pt x="1549" y="1597"/>
                  </a:lnTo>
                  <a:lnTo>
                    <a:pt x="1552" y="1633"/>
                  </a:lnTo>
                  <a:lnTo>
                    <a:pt x="1532" y="1705"/>
                  </a:lnTo>
                  <a:lnTo>
                    <a:pt x="1499" y="1779"/>
                  </a:lnTo>
                  <a:lnTo>
                    <a:pt x="1476" y="1813"/>
                  </a:lnTo>
                  <a:lnTo>
                    <a:pt x="1450" y="1846"/>
                  </a:lnTo>
                  <a:lnTo>
                    <a:pt x="1416" y="1955"/>
                  </a:lnTo>
                  <a:lnTo>
                    <a:pt x="1394" y="2019"/>
                  </a:lnTo>
                  <a:lnTo>
                    <a:pt x="1366" y="2082"/>
                  </a:lnTo>
                  <a:lnTo>
                    <a:pt x="1325" y="2212"/>
                  </a:lnTo>
                  <a:lnTo>
                    <a:pt x="1328" y="2229"/>
                  </a:lnTo>
                  <a:lnTo>
                    <a:pt x="1325" y="2245"/>
                  </a:lnTo>
                  <a:lnTo>
                    <a:pt x="1306" y="2272"/>
                  </a:lnTo>
                  <a:lnTo>
                    <a:pt x="1294" y="2291"/>
                  </a:lnTo>
                  <a:lnTo>
                    <a:pt x="1273" y="2300"/>
                  </a:lnTo>
                  <a:lnTo>
                    <a:pt x="1228" y="2309"/>
                  </a:lnTo>
                  <a:lnTo>
                    <a:pt x="1144" y="2303"/>
                  </a:lnTo>
                  <a:lnTo>
                    <a:pt x="1065" y="2277"/>
                  </a:lnTo>
                  <a:lnTo>
                    <a:pt x="1101" y="2261"/>
                  </a:lnTo>
                  <a:lnTo>
                    <a:pt x="1150" y="2267"/>
                  </a:lnTo>
                  <a:lnTo>
                    <a:pt x="1286" y="2256"/>
                  </a:lnTo>
                  <a:lnTo>
                    <a:pt x="1290" y="2160"/>
                  </a:lnTo>
                  <a:lnTo>
                    <a:pt x="1308" y="2115"/>
                  </a:lnTo>
                  <a:lnTo>
                    <a:pt x="1328" y="2070"/>
                  </a:lnTo>
                  <a:lnTo>
                    <a:pt x="1369" y="1979"/>
                  </a:lnTo>
                  <a:lnTo>
                    <a:pt x="1364" y="1973"/>
                  </a:lnTo>
                  <a:lnTo>
                    <a:pt x="1284" y="2008"/>
                  </a:lnTo>
                  <a:lnTo>
                    <a:pt x="1201" y="2022"/>
                  </a:lnTo>
                  <a:lnTo>
                    <a:pt x="1187" y="2036"/>
                  </a:lnTo>
                  <a:lnTo>
                    <a:pt x="1205" y="2065"/>
                  </a:lnTo>
                  <a:lnTo>
                    <a:pt x="1246" y="2180"/>
                  </a:lnTo>
                  <a:lnTo>
                    <a:pt x="1235" y="2213"/>
                  </a:lnTo>
                  <a:lnTo>
                    <a:pt x="1205" y="2232"/>
                  </a:lnTo>
                  <a:lnTo>
                    <a:pt x="1130" y="2243"/>
                  </a:lnTo>
                  <a:lnTo>
                    <a:pt x="1072" y="2229"/>
                  </a:lnTo>
                  <a:lnTo>
                    <a:pt x="1017" y="2311"/>
                  </a:lnTo>
                  <a:lnTo>
                    <a:pt x="1039" y="2331"/>
                  </a:lnTo>
                  <a:lnTo>
                    <a:pt x="1023" y="2360"/>
                  </a:lnTo>
                  <a:lnTo>
                    <a:pt x="1051" y="2397"/>
                  </a:lnTo>
                  <a:lnTo>
                    <a:pt x="1063" y="2457"/>
                  </a:lnTo>
                  <a:lnTo>
                    <a:pt x="1089" y="2514"/>
                  </a:lnTo>
                  <a:lnTo>
                    <a:pt x="1104" y="2632"/>
                  </a:lnTo>
                  <a:lnTo>
                    <a:pt x="1090" y="2664"/>
                  </a:lnTo>
                  <a:lnTo>
                    <a:pt x="1062" y="2678"/>
                  </a:lnTo>
                  <a:lnTo>
                    <a:pt x="997" y="2719"/>
                  </a:lnTo>
                  <a:lnTo>
                    <a:pt x="930" y="2750"/>
                  </a:lnTo>
                  <a:lnTo>
                    <a:pt x="839" y="2767"/>
                  </a:lnTo>
                  <a:lnTo>
                    <a:pt x="745" y="2766"/>
                  </a:lnTo>
                  <a:lnTo>
                    <a:pt x="728" y="2758"/>
                  </a:lnTo>
                  <a:lnTo>
                    <a:pt x="702" y="2736"/>
                  </a:lnTo>
                  <a:lnTo>
                    <a:pt x="692" y="2707"/>
                  </a:lnTo>
                  <a:lnTo>
                    <a:pt x="698" y="2675"/>
                  </a:lnTo>
                  <a:lnTo>
                    <a:pt x="717" y="2647"/>
                  </a:lnTo>
                  <a:lnTo>
                    <a:pt x="736" y="2622"/>
                  </a:lnTo>
                  <a:lnTo>
                    <a:pt x="757" y="2626"/>
                  </a:lnTo>
                  <a:lnTo>
                    <a:pt x="761" y="2650"/>
                  </a:lnTo>
                  <a:lnTo>
                    <a:pt x="756" y="2723"/>
                  </a:lnTo>
                  <a:lnTo>
                    <a:pt x="869" y="2709"/>
                  </a:lnTo>
                  <a:lnTo>
                    <a:pt x="979" y="2678"/>
                  </a:lnTo>
                  <a:lnTo>
                    <a:pt x="986" y="2669"/>
                  </a:lnTo>
                  <a:lnTo>
                    <a:pt x="811" y="2644"/>
                  </a:lnTo>
                  <a:lnTo>
                    <a:pt x="798" y="2618"/>
                  </a:lnTo>
                  <a:lnTo>
                    <a:pt x="829" y="2612"/>
                  </a:lnTo>
                  <a:lnTo>
                    <a:pt x="946" y="2627"/>
                  </a:lnTo>
                  <a:lnTo>
                    <a:pt x="1054" y="2595"/>
                  </a:lnTo>
                  <a:lnTo>
                    <a:pt x="1046" y="2547"/>
                  </a:lnTo>
                  <a:lnTo>
                    <a:pt x="1027" y="2500"/>
                  </a:lnTo>
                  <a:lnTo>
                    <a:pt x="990" y="2389"/>
                  </a:lnTo>
                  <a:lnTo>
                    <a:pt x="947" y="2412"/>
                  </a:lnTo>
                  <a:lnTo>
                    <a:pt x="903" y="2434"/>
                  </a:lnTo>
                  <a:lnTo>
                    <a:pt x="892" y="2422"/>
                  </a:lnTo>
                  <a:lnTo>
                    <a:pt x="931" y="2392"/>
                  </a:lnTo>
                  <a:lnTo>
                    <a:pt x="972" y="2360"/>
                  </a:lnTo>
                  <a:lnTo>
                    <a:pt x="994" y="2319"/>
                  </a:lnTo>
                  <a:lnTo>
                    <a:pt x="961" y="2337"/>
                  </a:lnTo>
                  <a:lnTo>
                    <a:pt x="927" y="2354"/>
                  </a:lnTo>
                  <a:lnTo>
                    <a:pt x="892" y="2360"/>
                  </a:lnTo>
                  <a:lnTo>
                    <a:pt x="885" y="2341"/>
                  </a:lnTo>
                  <a:lnTo>
                    <a:pt x="933" y="2306"/>
                  </a:lnTo>
                  <a:lnTo>
                    <a:pt x="979" y="2271"/>
                  </a:lnTo>
                  <a:lnTo>
                    <a:pt x="1034" y="2211"/>
                  </a:lnTo>
                  <a:lnTo>
                    <a:pt x="1072" y="2152"/>
                  </a:lnTo>
                  <a:lnTo>
                    <a:pt x="1045" y="2124"/>
                  </a:lnTo>
                  <a:lnTo>
                    <a:pt x="1013" y="2103"/>
                  </a:lnTo>
                  <a:lnTo>
                    <a:pt x="945" y="2071"/>
                  </a:lnTo>
                  <a:lnTo>
                    <a:pt x="853" y="2057"/>
                  </a:lnTo>
                  <a:lnTo>
                    <a:pt x="765" y="2081"/>
                  </a:lnTo>
                  <a:lnTo>
                    <a:pt x="706" y="2178"/>
                  </a:lnTo>
                  <a:lnTo>
                    <a:pt x="680" y="2384"/>
                  </a:lnTo>
                  <a:lnTo>
                    <a:pt x="704" y="2428"/>
                  </a:lnTo>
                  <a:lnTo>
                    <a:pt x="732" y="2470"/>
                  </a:lnTo>
                  <a:lnTo>
                    <a:pt x="725" y="2486"/>
                  </a:lnTo>
                  <a:lnTo>
                    <a:pt x="737" y="2502"/>
                  </a:lnTo>
                  <a:lnTo>
                    <a:pt x="776" y="2594"/>
                  </a:lnTo>
                  <a:lnTo>
                    <a:pt x="748" y="2580"/>
                  </a:lnTo>
                  <a:lnTo>
                    <a:pt x="728" y="2550"/>
                  </a:lnTo>
                  <a:lnTo>
                    <a:pt x="693" y="2472"/>
                  </a:lnTo>
                  <a:lnTo>
                    <a:pt x="658" y="2428"/>
                  </a:lnTo>
                  <a:lnTo>
                    <a:pt x="636" y="2376"/>
                  </a:lnTo>
                  <a:lnTo>
                    <a:pt x="564" y="2407"/>
                  </a:lnTo>
                  <a:lnTo>
                    <a:pt x="549" y="2443"/>
                  </a:lnTo>
                  <a:lnTo>
                    <a:pt x="560" y="2486"/>
                  </a:lnTo>
                  <a:lnTo>
                    <a:pt x="561" y="2489"/>
                  </a:lnTo>
                  <a:lnTo>
                    <a:pt x="568" y="2569"/>
                  </a:lnTo>
                  <a:lnTo>
                    <a:pt x="560" y="2607"/>
                  </a:lnTo>
                  <a:lnTo>
                    <a:pt x="537" y="2639"/>
                  </a:lnTo>
                  <a:lnTo>
                    <a:pt x="499" y="2669"/>
                  </a:lnTo>
                  <a:lnTo>
                    <a:pt x="458" y="2689"/>
                  </a:lnTo>
                  <a:lnTo>
                    <a:pt x="370" y="2723"/>
                  </a:lnTo>
                  <a:lnTo>
                    <a:pt x="312" y="2740"/>
                  </a:lnTo>
                  <a:lnTo>
                    <a:pt x="250" y="2747"/>
                  </a:lnTo>
                  <a:lnTo>
                    <a:pt x="193" y="2734"/>
                  </a:lnTo>
                  <a:lnTo>
                    <a:pt x="151" y="2688"/>
                  </a:lnTo>
                  <a:lnTo>
                    <a:pt x="151" y="2660"/>
                  </a:lnTo>
                  <a:lnTo>
                    <a:pt x="165" y="2633"/>
                  </a:lnTo>
                  <a:lnTo>
                    <a:pt x="185" y="2610"/>
                  </a:lnTo>
                  <a:lnTo>
                    <a:pt x="209" y="2592"/>
                  </a:lnTo>
                  <a:lnTo>
                    <a:pt x="239" y="2617"/>
                  </a:lnTo>
                  <a:lnTo>
                    <a:pt x="226" y="2699"/>
                  </a:lnTo>
                  <a:lnTo>
                    <a:pt x="387" y="2658"/>
                  </a:lnTo>
                  <a:lnTo>
                    <a:pt x="322" y="2639"/>
                  </a:lnTo>
                  <a:lnTo>
                    <a:pt x="289" y="2622"/>
                  </a:lnTo>
                  <a:lnTo>
                    <a:pt x="284" y="2607"/>
                  </a:lnTo>
                  <a:lnTo>
                    <a:pt x="299" y="2600"/>
                  </a:lnTo>
                  <a:lnTo>
                    <a:pt x="409" y="2617"/>
                  </a:lnTo>
                  <a:lnTo>
                    <a:pt x="508" y="2583"/>
                  </a:lnTo>
                  <a:lnTo>
                    <a:pt x="520" y="2498"/>
                  </a:lnTo>
                  <a:lnTo>
                    <a:pt x="510" y="2455"/>
                  </a:lnTo>
                  <a:lnTo>
                    <a:pt x="489" y="2419"/>
                  </a:lnTo>
                  <a:lnTo>
                    <a:pt x="447" y="2407"/>
                  </a:lnTo>
                  <a:lnTo>
                    <a:pt x="500" y="2373"/>
                  </a:lnTo>
                  <a:lnTo>
                    <a:pt x="557" y="2341"/>
                  </a:lnTo>
                  <a:lnTo>
                    <a:pt x="671" y="2214"/>
                  </a:lnTo>
                  <a:lnTo>
                    <a:pt x="676" y="2160"/>
                  </a:lnTo>
                  <a:lnTo>
                    <a:pt x="599" y="2144"/>
                  </a:lnTo>
                  <a:lnTo>
                    <a:pt x="524" y="2157"/>
                  </a:lnTo>
                  <a:lnTo>
                    <a:pt x="488" y="2211"/>
                  </a:lnTo>
                  <a:lnTo>
                    <a:pt x="448" y="2241"/>
                  </a:lnTo>
                  <a:lnTo>
                    <a:pt x="403" y="2261"/>
                  </a:lnTo>
                  <a:lnTo>
                    <a:pt x="306" y="2264"/>
                  </a:lnTo>
                  <a:lnTo>
                    <a:pt x="255" y="2335"/>
                  </a:lnTo>
                  <a:lnTo>
                    <a:pt x="229" y="2418"/>
                  </a:lnTo>
                  <a:lnTo>
                    <a:pt x="249" y="2497"/>
                  </a:lnTo>
                  <a:lnTo>
                    <a:pt x="264" y="2547"/>
                  </a:lnTo>
                  <a:lnTo>
                    <a:pt x="262" y="2595"/>
                  </a:lnTo>
                  <a:lnTo>
                    <a:pt x="227" y="2564"/>
                  </a:lnTo>
                  <a:lnTo>
                    <a:pt x="210" y="2519"/>
                  </a:lnTo>
                  <a:lnTo>
                    <a:pt x="201" y="2472"/>
                  </a:lnTo>
                  <a:lnTo>
                    <a:pt x="184" y="2428"/>
                  </a:lnTo>
                  <a:lnTo>
                    <a:pt x="187" y="2372"/>
                  </a:lnTo>
                  <a:lnTo>
                    <a:pt x="206" y="2321"/>
                  </a:lnTo>
                  <a:lnTo>
                    <a:pt x="237" y="2273"/>
                  </a:lnTo>
                  <a:lnTo>
                    <a:pt x="268" y="2225"/>
                  </a:lnTo>
                  <a:lnTo>
                    <a:pt x="237" y="2189"/>
                  </a:lnTo>
                  <a:lnTo>
                    <a:pt x="242" y="2173"/>
                  </a:lnTo>
                  <a:lnTo>
                    <a:pt x="268" y="2184"/>
                  </a:lnTo>
                  <a:lnTo>
                    <a:pt x="276" y="2165"/>
                  </a:lnTo>
                  <a:lnTo>
                    <a:pt x="292" y="2149"/>
                  </a:lnTo>
                  <a:lnTo>
                    <a:pt x="314" y="2153"/>
                  </a:lnTo>
                  <a:lnTo>
                    <a:pt x="364" y="2160"/>
                  </a:lnTo>
                  <a:lnTo>
                    <a:pt x="421" y="2138"/>
                  </a:lnTo>
                  <a:lnTo>
                    <a:pt x="463" y="2089"/>
                  </a:lnTo>
                  <a:lnTo>
                    <a:pt x="441" y="2036"/>
                  </a:lnTo>
                  <a:lnTo>
                    <a:pt x="439" y="1977"/>
                  </a:lnTo>
                  <a:lnTo>
                    <a:pt x="436" y="1975"/>
                  </a:lnTo>
                  <a:lnTo>
                    <a:pt x="404" y="2025"/>
                  </a:lnTo>
                  <a:lnTo>
                    <a:pt x="391" y="2084"/>
                  </a:lnTo>
                  <a:lnTo>
                    <a:pt x="380" y="2034"/>
                  </a:lnTo>
                  <a:lnTo>
                    <a:pt x="397" y="1982"/>
                  </a:lnTo>
                  <a:lnTo>
                    <a:pt x="391" y="1968"/>
                  </a:lnTo>
                  <a:lnTo>
                    <a:pt x="375" y="1965"/>
                  </a:lnTo>
                  <a:lnTo>
                    <a:pt x="345" y="1987"/>
                  </a:lnTo>
                  <a:lnTo>
                    <a:pt x="333" y="2014"/>
                  </a:lnTo>
                  <a:lnTo>
                    <a:pt x="329" y="2014"/>
                  </a:lnTo>
                  <a:lnTo>
                    <a:pt x="329" y="1996"/>
                  </a:lnTo>
                  <a:lnTo>
                    <a:pt x="317" y="1985"/>
                  </a:lnTo>
                  <a:lnTo>
                    <a:pt x="290" y="2001"/>
                  </a:lnTo>
                  <a:lnTo>
                    <a:pt x="267" y="2072"/>
                  </a:lnTo>
                  <a:lnTo>
                    <a:pt x="283" y="2142"/>
                  </a:lnTo>
                  <a:lnTo>
                    <a:pt x="213" y="2126"/>
                  </a:lnTo>
                  <a:lnTo>
                    <a:pt x="181" y="2114"/>
                  </a:lnTo>
                  <a:lnTo>
                    <a:pt x="146" y="2124"/>
                  </a:lnTo>
                  <a:lnTo>
                    <a:pt x="68" y="2148"/>
                  </a:lnTo>
                  <a:lnTo>
                    <a:pt x="60" y="2137"/>
                  </a:lnTo>
                  <a:lnTo>
                    <a:pt x="121" y="2099"/>
                  </a:lnTo>
                  <a:lnTo>
                    <a:pt x="89" y="1977"/>
                  </a:lnTo>
                  <a:lnTo>
                    <a:pt x="34" y="1755"/>
                  </a:lnTo>
                  <a:lnTo>
                    <a:pt x="11" y="1602"/>
                  </a:lnTo>
                  <a:lnTo>
                    <a:pt x="0" y="1428"/>
                  </a:lnTo>
                  <a:lnTo>
                    <a:pt x="8" y="1358"/>
                  </a:lnTo>
                  <a:lnTo>
                    <a:pt x="17" y="1371"/>
                  </a:lnTo>
                  <a:lnTo>
                    <a:pt x="18" y="1397"/>
                  </a:lnTo>
                  <a:lnTo>
                    <a:pt x="27" y="1529"/>
                  </a:lnTo>
                  <a:lnTo>
                    <a:pt x="45" y="1657"/>
                  </a:lnTo>
                  <a:lnTo>
                    <a:pt x="62" y="1757"/>
                  </a:lnTo>
                  <a:lnTo>
                    <a:pt x="94" y="1878"/>
                  </a:lnTo>
                  <a:lnTo>
                    <a:pt x="108" y="1953"/>
                  </a:lnTo>
                  <a:lnTo>
                    <a:pt x="127" y="2025"/>
                  </a:lnTo>
                  <a:lnTo>
                    <a:pt x="148" y="2084"/>
                  </a:lnTo>
                  <a:lnTo>
                    <a:pt x="179" y="2087"/>
                  </a:lnTo>
                  <a:lnTo>
                    <a:pt x="212" y="2076"/>
                  </a:lnTo>
                  <a:lnTo>
                    <a:pt x="242" y="2062"/>
                  </a:lnTo>
                  <a:lnTo>
                    <a:pt x="250" y="2030"/>
                  </a:lnTo>
                  <a:lnTo>
                    <a:pt x="277" y="1974"/>
                  </a:lnTo>
                  <a:lnTo>
                    <a:pt x="303" y="1957"/>
                  </a:lnTo>
                  <a:lnTo>
                    <a:pt x="333" y="1958"/>
                  </a:lnTo>
                  <a:lnTo>
                    <a:pt x="361" y="1944"/>
                  </a:lnTo>
                  <a:lnTo>
                    <a:pt x="393" y="1938"/>
                  </a:lnTo>
                  <a:lnTo>
                    <a:pt x="428" y="1942"/>
                  </a:lnTo>
                  <a:lnTo>
                    <a:pt x="461" y="1954"/>
                  </a:lnTo>
                  <a:lnTo>
                    <a:pt x="470" y="1996"/>
                  </a:lnTo>
                  <a:lnTo>
                    <a:pt x="472" y="2040"/>
                  </a:lnTo>
                  <a:lnTo>
                    <a:pt x="588" y="1993"/>
                  </a:lnTo>
                  <a:lnTo>
                    <a:pt x="646" y="1969"/>
                  </a:lnTo>
                  <a:lnTo>
                    <a:pt x="704" y="1949"/>
                  </a:lnTo>
                  <a:lnTo>
                    <a:pt x="793" y="1920"/>
                  </a:lnTo>
                  <a:lnTo>
                    <a:pt x="804" y="1852"/>
                  </a:lnTo>
                  <a:lnTo>
                    <a:pt x="808" y="1811"/>
                  </a:lnTo>
                  <a:lnTo>
                    <a:pt x="824" y="1797"/>
                  </a:lnTo>
                  <a:lnTo>
                    <a:pt x="846" y="1797"/>
                  </a:lnTo>
                  <a:lnTo>
                    <a:pt x="866" y="1780"/>
                  </a:lnTo>
                  <a:lnTo>
                    <a:pt x="890" y="1776"/>
                  </a:lnTo>
                  <a:lnTo>
                    <a:pt x="929" y="1761"/>
                  </a:lnTo>
                  <a:lnTo>
                    <a:pt x="967" y="1745"/>
                  </a:lnTo>
                  <a:lnTo>
                    <a:pt x="986" y="1760"/>
                  </a:lnTo>
                  <a:lnTo>
                    <a:pt x="1006" y="1766"/>
                  </a:lnTo>
                  <a:lnTo>
                    <a:pt x="1094" y="1738"/>
                  </a:lnTo>
                  <a:lnTo>
                    <a:pt x="1182" y="1715"/>
                  </a:lnTo>
                  <a:lnTo>
                    <a:pt x="1217" y="1722"/>
                  </a:lnTo>
                  <a:lnTo>
                    <a:pt x="1239" y="1726"/>
                  </a:lnTo>
                  <a:lnTo>
                    <a:pt x="1249" y="1716"/>
                  </a:lnTo>
                  <a:lnTo>
                    <a:pt x="1217" y="1538"/>
                  </a:lnTo>
                  <a:lnTo>
                    <a:pt x="1190" y="1359"/>
                  </a:lnTo>
                  <a:lnTo>
                    <a:pt x="1140" y="870"/>
                  </a:lnTo>
                  <a:lnTo>
                    <a:pt x="1127" y="585"/>
                  </a:lnTo>
                  <a:lnTo>
                    <a:pt x="1144" y="302"/>
                  </a:lnTo>
                  <a:lnTo>
                    <a:pt x="1150" y="142"/>
                  </a:lnTo>
                  <a:lnTo>
                    <a:pt x="1118" y="114"/>
                  </a:lnTo>
                  <a:lnTo>
                    <a:pt x="1084" y="91"/>
                  </a:lnTo>
                  <a:lnTo>
                    <a:pt x="969" y="15"/>
                  </a:lnTo>
                  <a:lnTo>
                    <a:pt x="97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3" name="Google Shape;643;p62"/>
            <p:cNvSpPr/>
            <p:nvPr/>
          </p:nvSpPr>
          <p:spPr>
            <a:xfrm>
              <a:off x="1793" y="1635"/>
              <a:ext cx="190" cy="248"/>
            </a:xfrm>
            <a:custGeom>
              <a:avLst/>
              <a:gdLst/>
              <a:ahLst/>
              <a:cxnLst/>
              <a:rect l="l" t="t" r="r" b="b"/>
              <a:pathLst>
                <a:path w="762" h="992" extrusionOk="0">
                  <a:moveTo>
                    <a:pt x="735" y="0"/>
                  </a:moveTo>
                  <a:lnTo>
                    <a:pt x="762" y="24"/>
                  </a:lnTo>
                  <a:lnTo>
                    <a:pt x="729" y="49"/>
                  </a:lnTo>
                  <a:lnTo>
                    <a:pt x="693" y="69"/>
                  </a:lnTo>
                  <a:lnTo>
                    <a:pt x="621" y="103"/>
                  </a:lnTo>
                  <a:lnTo>
                    <a:pt x="586" y="134"/>
                  </a:lnTo>
                  <a:lnTo>
                    <a:pt x="571" y="154"/>
                  </a:lnTo>
                  <a:lnTo>
                    <a:pt x="549" y="160"/>
                  </a:lnTo>
                  <a:lnTo>
                    <a:pt x="529" y="238"/>
                  </a:lnTo>
                  <a:lnTo>
                    <a:pt x="522" y="323"/>
                  </a:lnTo>
                  <a:lnTo>
                    <a:pt x="524" y="369"/>
                  </a:lnTo>
                  <a:lnTo>
                    <a:pt x="521" y="412"/>
                  </a:lnTo>
                  <a:lnTo>
                    <a:pt x="536" y="657"/>
                  </a:lnTo>
                  <a:lnTo>
                    <a:pt x="538" y="673"/>
                  </a:lnTo>
                  <a:lnTo>
                    <a:pt x="551" y="678"/>
                  </a:lnTo>
                  <a:lnTo>
                    <a:pt x="559" y="657"/>
                  </a:lnTo>
                  <a:lnTo>
                    <a:pt x="549" y="440"/>
                  </a:lnTo>
                  <a:lnTo>
                    <a:pt x="554" y="220"/>
                  </a:lnTo>
                  <a:lnTo>
                    <a:pt x="557" y="220"/>
                  </a:lnTo>
                  <a:lnTo>
                    <a:pt x="559" y="286"/>
                  </a:lnTo>
                  <a:lnTo>
                    <a:pt x="575" y="446"/>
                  </a:lnTo>
                  <a:lnTo>
                    <a:pt x="582" y="593"/>
                  </a:lnTo>
                  <a:lnTo>
                    <a:pt x="586" y="648"/>
                  </a:lnTo>
                  <a:lnTo>
                    <a:pt x="582" y="683"/>
                  </a:lnTo>
                  <a:lnTo>
                    <a:pt x="564" y="711"/>
                  </a:lnTo>
                  <a:lnTo>
                    <a:pt x="535" y="731"/>
                  </a:lnTo>
                  <a:lnTo>
                    <a:pt x="504" y="741"/>
                  </a:lnTo>
                  <a:lnTo>
                    <a:pt x="446" y="769"/>
                  </a:lnTo>
                  <a:lnTo>
                    <a:pt x="387" y="795"/>
                  </a:lnTo>
                  <a:lnTo>
                    <a:pt x="270" y="846"/>
                  </a:lnTo>
                  <a:lnTo>
                    <a:pt x="215" y="874"/>
                  </a:lnTo>
                  <a:lnTo>
                    <a:pt x="160" y="903"/>
                  </a:lnTo>
                  <a:lnTo>
                    <a:pt x="87" y="946"/>
                  </a:lnTo>
                  <a:lnTo>
                    <a:pt x="14" y="992"/>
                  </a:lnTo>
                  <a:lnTo>
                    <a:pt x="0" y="976"/>
                  </a:lnTo>
                  <a:lnTo>
                    <a:pt x="66" y="933"/>
                  </a:lnTo>
                  <a:lnTo>
                    <a:pt x="133" y="893"/>
                  </a:lnTo>
                  <a:lnTo>
                    <a:pt x="200" y="855"/>
                  </a:lnTo>
                  <a:lnTo>
                    <a:pt x="270" y="820"/>
                  </a:lnTo>
                  <a:lnTo>
                    <a:pt x="366" y="771"/>
                  </a:lnTo>
                  <a:lnTo>
                    <a:pt x="436" y="743"/>
                  </a:lnTo>
                  <a:lnTo>
                    <a:pt x="502" y="711"/>
                  </a:lnTo>
                  <a:lnTo>
                    <a:pt x="505" y="655"/>
                  </a:lnTo>
                  <a:lnTo>
                    <a:pt x="492" y="474"/>
                  </a:lnTo>
                  <a:lnTo>
                    <a:pt x="492" y="344"/>
                  </a:lnTo>
                  <a:lnTo>
                    <a:pt x="499" y="221"/>
                  </a:lnTo>
                  <a:lnTo>
                    <a:pt x="508" y="168"/>
                  </a:lnTo>
                  <a:lnTo>
                    <a:pt x="515" y="145"/>
                  </a:lnTo>
                  <a:lnTo>
                    <a:pt x="536" y="134"/>
                  </a:lnTo>
                  <a:lnTo>
                    <a:pt x="546" y="130"/>
                  </a:lnTo>
                  <a:lnTo>
                    <a:pt x="541" y="122"/>
                  </a:lnTo>
                  <a:lnTo>
                    <a:pt x="515" y="122"/>
                  </a:lnTo>
                  <a:lnTo>
                    <a:pt x="466" y="148"/>
                  </a:lnTo>
                  <a:lnTo>
                    <a:pt x="417" y="173"/>
                  </a:lnTo>
                  <a:lnTo>
                    <a:pt x="369" y="198"/>
                  </a:lnTo>
                  <a:lnTo>
                    <a:pt x="320" y="224"/>
                  </a:lnTo>
                  <a:lnTo>
                    <a:pt x="271" y="251"/>
                  </a:lnTo>
                  <a:lnTo>
                    <a:pt x="222" y="278"/>
                  </a:lnTo>
                  <a:lnTo>
                    <a:pt x="174" y="305"/>
                  </a:lnTo>
                  <a:lnTo>
                    <a:pt x="126" y="333"/>
                  </a:lnTo>
                  <a:lnTo>
                    <a:pt x="89" y="355"/>
                  </a:lnTo>
                  <a:lnTo>
                    <a:pt x="63" y="335"/>
                  </a:lnTo>
                  <a:lnTo>
                    <a:pt x="126" y="295"/>
                  </a:lnTo>
                  <a:lnTo>
                    <a:pt x="189" y="256"/>
                  </a:lnTo>
                  <a:lnTo>
                    <a:pt x="272" y="213"/>
                  </a:lnTo>
                  <a:lnTo>
                    <a:pt x="355" y="166"/>
                  </a:lnTo>
                  <a:lnTo>
                    <a:pt x="437" y="122"/>
                  </a:lnTo>
                  <a:lnTo>
                    <a:pt x="522" y="83"/>
                  </a:lnTo>
                  <a:lnTo>
                    <a:pt x="553" y="87"/>
                  </a:lnTo>
                  <a:lnTo>
                    <a:pt x="576" y="81"/>
                  </a:lnTo>
                  <a:lnTo>
                    <a:pt x="640" y="52"/>
                  </a:lnTo>
                  <a:lnTo>
                    <a:pt x="687" y="25"/>
                  </a:lnTo>
                  <a:lnTo>
                    <a:pt x="73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4" name="Google Shape;644;p62"/>
            <p:cNvSpPr/>
            <p:nvPr/>
          </p:nvSpPr>
          <p:spPr>
            <a:xfrm>
              <a:off x="2005" y="1659"/>
              <a:ext cx="33" cy="391"/>
            </a:xfrm>
            <a:custGeom>
              <a:avLst/>
              <a:gdLst/>
              <a:ahLst/>
              <a:cxnLst/>
              <a:rect l="l" t="t" r="r" b="b"/>
              <a:pathLst>
                <a:path w="132" h="1566" extrusionOk="0">
                  <a:moveTo>
                    <a:pt x="50" y="0"/>
                  </a:moveTo>
                  <a:lnTo>
                    <a:pt x="61" y="39"/>
                  </a:lnTo>
                  <a:lnTo>
                    <a:pt x="53" y="86"/>
                  </a:lnTo>
                  <a:lnTo>
                    <a:pt x="34" y="397"/>
                  </a:lnTo>
                  <a:lnTo>
                    <a:pt x="47" y="649"/>
                  </a:lnTo>
                  <a:lnTo>
                    <a:pt x="55" y="766"/>
                  </a:lnTo>
                  <a:lnTo>
                    <a:pt x="60" y="873"/>
                  </a:lnTo>
                  <a:lnTo>
                    <a:pt x="76" y="1005"/>
                  </a:lnTo>
                  <a:lnTo>
                    <a:pt x="100" y="1250"/>
                  </a:lnTo>
                  <a:lnTo>
                    <a:pt x="132" y="1492"/>
                  </a:lnTo>
                  <a:lnTo>
                    <a:pt x="122" y="1566"/>
                  </a:lnTo>
                  <a:lnTo>
                    <a:pt x="104" y="1533"/>
                  </a:lnTo>
                  <a:lnTo>
                    <a:pt x="99" y="1492"/>
                  </a:lnTo>
                  <a:lnTo>
                    <a:pt x="70" y="1248"/>
                  </a:lnTo>
                  <a:lnTo>
                    <a:pt x="42" y="975"/>
                  </a:lnTo>
                  <a:lnTo>
                    <a:pt x="16" y="712"/>
                  </a:lnTo>
                  <a:lnTo>
                    <a:pt x="0" y="335"/>
                  </a:lnTo>
                  <a:lnTo>
                    <a:pt x="11" y="172"/>
                  </a:lnTo>
                  <a:lnTo>
                    <a:pt x="41" y="12"/>
                  </a:lnTo>
                  <a:lnTo>
                    <a:pt x="5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5" name="Google Shape;645;p62"/>
            <p:cNvSpPr/>
            <p:nvPr/>
          </p:nvSpPr>
          <p:spPr>
            <a:xfrm>
              <a:off x="1851" y="1697"/>
              <a:ext cx="55" cy="133"/>
            </a:xfrm>
            <a:custGeom>
              <a:avLst/>
              <a:gdLst/>
              <a:ahLst/>
              <a:cxnLst/>
              <a:rect l="l" t="t" r="r" b="b"/>
              <a:pathLst>
                <a:path w="219" h="529" extrusionOk="0">
                  <a:moveTo>
                    <a:pt x="172" y="0"/>
                  </a:moveTo>
                  <a:lnTo>
                    <a:pt x="201" y="15"/>
                  </a:lnTo>
                  <a:lnTo>
                    <a:pt x="208" y="45"/>
                  </a:lnTo>
                  <a:lnTo>
                    <a:pt x="199" y="113"/>
                  </a:lnTo>
                  <a:lnTo>
                    <a:pt x="172" y="120"/>
                  </a:lnTo>
                  <a:lnTo>
                    <a:pt x="171" y="63"/>
                  </a:lnTo>
                  <a:lnTo>
                    <a:pt x="61" y="133"/>
                  </a:lnTo>
                  <a:lnTo>
                    <a:pt x="52" y="387"/>
                  </a:lnTo>
                  <a:lnTo>
                    <a:pt x="81" y="482"/>
                  </a:lnTo>
                  <a:lnTo>
                    <a:pt x="85" y="480"/>
                  </a:lnTo>
                  <a:lnTo>
                    <a:pt x="179" y="433"/>
                  </a:lnTo>
                  <a:lnTo>
                    <a:pt x="188" y="410"/>
                  </a:lnTo>
                  <a:lnTo>
                    <a:pt x="183" y="382"/>
                  </a:lnTo>
                  <a:lnTo>
                    <a:pt x="171" y="152"/>
                  </a:lnTo>
                  <a:lnTo>
                    <a:pt x="199" y="139"/>
                  </a:lnTo>
                  <a:lnTo>
                    <a:pt x="202" y="276"/>
                  </a:lnTo>
                  <a:lnTo>
                    <a:pt x="219" y="408"/>
                  </a:lnTo>
                  <a:lnTo>
                    <a:pt x="212" y="447"/>
                  </a:lnTo>
                  <a:lnTo>
                    <a:pt x="131" y="489"/>
                  </a:lnTo>
                  <a:lnTo>
                    <a:pt x="48" y="529"/>
                  </a:lnTo>
                  <a:lnTo>
                    <a:pt x="14" y="471"/>
                  </a:lnTo>
                  <a:lnTo>
                    <a:pt x="5" y="401"/>
                  </a:lnTo>
                  <a:lnTo>
                    <a:pt x="0" y="299"/>
                  </a:lnTo>
                  <a:lnTo>
                    <a:pt x="3" y="199"/>
                  </a:lnTo>
                  <a:lnTo>
                    <a:pt x="5" y="108"/>
                  </a:lnTo>
                  <a:lnTo>
                    <a:pt x="34" y="77"/>
                  </a:lnTo>
                  <a:lnTo>
                    <a:pt x="75" y="53"/>
                  </a:lnTo>
                  <a:lnTo>
                    <a:pt x="123" y="23"/>
                  </a:lnTo>
                  <a:lnTo>
                    <a:pt x="17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6" name="Google Shape;646;p62"/>
            <p:cNvSpPr/>
            <p:nvPr/>
          </p:nvSpPr>
          <p:spPr>
            <a:xfrm>
              <a:off x="1709" y="1719"/>
              <a:ext cx="101" cy="183"/>
            </a:xfrm>
            <a:custGeom>
              <a:avLst/>
              <a:gdLst/>
              <a:ahLst/>
              <a:cxnLst/>
              <a:rect l="l" t="t" r="r" b="b"/>
              <a:pathLst>
                <a:path w="403" h="732" extrusionOk="0">
                  <a:moveTo>
                    <a:pt x="363" y="0"/>
                  </a:moveTo>
                  <a:lnTo>
                    <a:pt x="400" y="21"/>
                  </a:lnTo>
                  <a:lnTo>
                    <a:pt x="403" y="39"/>
                  </a:lnTo>
                  <a:lnTo>
                    <a:pt x="386" y="52"/>
                  </a:lnTo>
                  <a:lnTo>
                    <a:pt x="360" y="43"/>
                  </a:lnTo>
                  <a:lnTo>
                    <a:pt x="335" y="50"/>
                  </a:lnTo>
                  <a:lnTo>
                    <a:pt x="266" y="133"/>
                  </a:lnTo>
                  <a:lnTo>
                    <a:pt x="253" y="341"/>
                  </a:lnTo>
                  <a:lnTo>
                    <a:pt x="277" y="609"/>
                  </a:lnTo>
                  <a:lnTo>
                    <a:pt x="307" y="627"/>
                  </a:lnTo>
                  <a:lnTo>
                    <a:pt x="303" y="657"/>
                  </a:lnTo>
                  <a:lnTo>
                    <a:pt x="265" y="691"/>
                  </a:lnTo>
                  <a:lnTo>
                    <a:pt x="220" y="722"/>
                  </a:lnTo>
                  <a:lnTo>
                    <a:pt x="193" y="732"/>
                  </a:lnTo>
                  <a:lnTo>
                    <a:pt x="186" y="711"/>
                  </a:lnTo>
                  <a:lnTo>
                    <a:pt x="238" y="678"/>
                  </a:lnTo>
                  <a:lnTo>
                    <a:pt x="295" y="657"/>
                  </a:lnTo>
                  <a:lnTo>
                    <a:pt x="295" y="651"/>
                  </a:lnTo>
                  <a:lnTo>
                    <a:pt x="262" y="641"/>
                  </a:lnTo>
                  <a:lnTo>
                    <a:pt x="243" y="616"/>
                  </a:lnTo>
                  <a:lnTo>
                    <a:pt x="232" y="549"/>
                  </a:lnTo>
                  <a:lnTo>
                    <a:pt x="221" y="373"/>
                  </a:lnTo>
                  <a:lnTo>
                    <a:pt x="224" y="195"/>
                  </a:lnTo>
                  <a:lnTo>
                    <a:pt x="166" y="232"/>
                  </a:lnTo>
                  <a:lnTo>
                    <a:pt x="137" y="247"/>
                  </a:lnTo>
                  <a:lnTo>
                    <a:pt x="105" y="239"/>
                  </a:lnTo>
                  <a:lnTo>
                    <a:pt x="9" y="286"/>
                  </a:lnTo>
                  <a:lnTo>
                    <a:pt x="2" y="292"/>
                  </a:lnTo>
                  <a:lnTo>
                    <a:pt x="0" y="265"/>
                  </a:lnTo>
                  <a:lnTo>
                    <a:pt x="19" y="247"/>
                  </a:lnTo>
                  <a:lnTo>
                    <a:pt x="71" y="217"/>
                  </a:lnTo>
                  <a:lnTo>
                    <a:pt x="128" y="210"/>
                  </a:lnTo>
                  <a:lnTo>
                    <a:pt x="181" y="176"/>
                  </a:lnTo>
                  <a:lnTo>
                    <a:pt x="232" y="145"/>
                  </a:lnTo>
                  <a:lnTo>
                    <a:pt x="241" y="92"/>
                  </a:lnTo>
                  <a:lnTo>
                    <a:pt x="253" y="70"/>
                  </a:lnTo>
                  <a:lnTo>
                    <a:pt x="274" y="52"/>
                  </a:lnTo>
                  <a:lnTo>
                    <a:pt x="318" y="25"/>
                  </a:lnTo>
                  <a:lnTo>
                    <a:pt x="3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7" name="Google Shape;647;p62"/>
            <p:cNvSpPr/>
            <p:nvPr/>
          </p:nvSpPr>
          <p:spPr>
            <a:xfrm>
              <a:off x="2049" y="1738"/>
              <a:ext cx="46" cy="36"/>
            </a:xfrm>
            <a:custGeom>
              <a:avLst/>
              <a:gdLst/>
              <a:ahLst/>
              <a:cxnLst/>
              <a:rect l="l" t="t" r="r" b="b"/>
              <a:pathLst>
                <a:path w="186" h="144" extrusionOk="0">
                  <a:moveTo>
                    <a:pt x="35" y="0"/>
                  </a:moveTo>
                  <a:lnTo>
                    <a:pt x="89" y="6"/>
                  </a:lnTo>
                  <a:lnTo>
                    <a:pt x="131" y="39"/>
                  </a:lnTo>
                  <a:lnTo>
                    <a:pt x="186" y="135"/>
                  </a:lnTo>
                  <a:lnTo>
                    <a:pt x="184" y="144"/>
                  </a:lnTo>
                  <a:lnTo>
                    <a:pt x="145" y="120"/>
                  </a:lnTo>
                  <a:lnTo>
                    <a:pt x="122" y="74"/>
                  </a:lnTo>
                  <a:lnTo>
                    <a:pt x="92" y="41"/>
                  </a:lnTo>
                  <a:lnTo>
                    <a:pt x="49" y="28"/>
                  </a:lnTo>
                  <a:lnTo>
                    <a:pt x="44" y="44"/>
                  </a:lnTo>
                  <a:lnTo>
                    <a:pt x="57" y="54"/>
                  </a:lnTo>
                  <a:lnTo>
                    <a:pt x="92" y="71"/>
                  </a:lnTo>
                  <a:lnTo>
                    <a:pt x="100" y="87"/>
                  </a:lnTo>
                  <a:lnTo>
                    <a:pt x="35" y="82"/>
                  </a:lnTo>
                  <a:lnTo>
                    <a:pt x="0" y="34"/>
                  </a:lnTo>
                  <a:lnTo>
                    <a:pt x="11" y="11"/>
                  </a:lnTo>
                  <a:lnTo>
                    <a:pt x="3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8" name="Google Shape;648;p62"/>
            <p:cNvSpPr/>
            <p:nvPr/>
          </p:nvSpPr>
          <p:spPr>
            <a:xfrm>
              <a:off x="2069" y="1754"/>
              <a:ext cx="136" cy="245"/>
            </a:xfrm>
            <a:custGeom>
              <a:avLst/>
              <a:gdLst/>
              <a:ahLst/>
              <a:cxnLst/>
              <a:rect l="l" t="t" r="r" b="b"/>
              <a:pathLst>
                <a:path w="543" h="978" extrusionOk="0">
                  <a:moveTo>
                    <a:pt x="422" y="0"/>
                  </a:moveTo>
                  <a:lnTo>
                    <a:pt x="436" y="14"/>
                  </a:lnTo>
                  <a:lnTo>
                    <a:pt x="415" y="31"/>
                  </a:lnTo>
                  <a:lnTo>
                    <a:pt x="368" y="74"/>
                  </a:lnTo>
                  <a:lnTo>
                    <a:pt x="417" y="57"/>
                  </a:lnTo>
                  <a:lnTo>
                    <a:pt x="469" y="49"/>
                  </a:lnTo>
                  <a:lnTo>
                    <a:pt x="438" y="84"/>
                  </a:lnTo>
                  <a:lnTo>
                    <a:pt x="400" y="113"/>
                  </a:lnTo>
                  <a:lnTo>
                    <a:pt x="470" y="91"/>
                  </a:lnTo>
                  <a:lnTo>
                    <a:pt x="541" y="96"/>
                  </a:lnTo>
                  <a:lnTo>
                    <a:pt x="521" y="113"/>
                  </a:lnTo>
                  <a:lnTo>
                    <a:pt x="492" y="124"/>
                  </a:lnTo>
                  <a:lnTo>
                    <a:pt x="477" y="150"/>
                  </a:lnTo>
                  <a:lnTo>
                    <a:pt x="514" y="184"/>
                  </a:lnTo>
                  <a:lnTo>
                    <a:pt x="520" y="227"/>
                  </a:lnTo>
                  <a:lnTo>
                    <a:pt x="511" y="243"/>
                  </a:lnTo>
                  <a:lnTo>
                    <a:pt x="514" y="271"/>
                  </a:lnTo>
                  <a:lnTo>
                    <a:pt x="506" y="320"/>
                  </a:lnTo>
                  <a:lnTo>
                    <a:pt x="497" y="371"/>
                  </a:lnTo>
                  <a:lnTo>
                    <a:pt x="490" y="395"/>
                  </a:lnTo>
                  <a:lnTo>
                    <a:pt x="472" y="415"/>
                  </a:lnTo>
                  <a:lnTo>
                    <a:pt x="450" y="459"/>
                  </a:lnTo>
                  <a:lnTo>
                    <a:pt x="443" y="524"/>
                  </a:lnTo>
                  <a:lnTo>
                    <a:pt x="530" y="566"/>
                  </a:lnTo>
                  <a:lnTo>
                    <a:pt x="543" y="637"/>
                  </a:lnTo>
                  <a:lnTo>
                    <a:pt x="530" y="710"/>
                  </a:lnTo>
                  <a:lnTo>
                    <a:pt x="511" y="743"/>
                  </a:lnTo>
                  <a:lnTo>
                    <a:pt x="484" y="772"/>
                  </a:lnTo>
                  <a:lnTo>
                    <a:pt x="453" y="794"/>
                  </a:lnTo>
                  <a:lnTo>
                    <a:pt x="418" y="807"/>
                  </a:lnTo>
                  <a:lnTo>
                    <a:pt x="393" y="856"/>
                  </a:lnTo>
                  <a:lnTo>
                    <a:pt x="360" y="901"/>
                  </a:lnTo>
                  <a:lnTo>
                    <a:pt x="321" y="943"/>
                  </a:lnTo>
                  <a:lnTo>
                    <a:pt x="276" y="978"/>
                  </a:lnTo>
                  <a:lnTo>
                    <a:pt x="254" y="976"/>
                  </a:lnTo>
                  <a:lnTo>
                    <a:pt x="237" y="949"/>
                  </a:lnTo>
                  <a:lnTo>
                    <a:pt x="232" y="940"/>
                  </a:lnTo>
                  <a:lnTo>
                    <a:pt x="335" y="856"/>
                  </a:lnTo>
                  <a:lnTo>
                    <a:pt x="387" y="737"/>
                  </a:lnTo>
                  <a:lnTo>
                    <a:pt x="415" y="728"/>
                  </a:lnTo>
                  <a:lnTo>
                    <a:pt x="423" y="759"/>
                  </a:lnTo>
                  <a:lnTo>
                    <a:pt x="429" y="766"/>
                  </a:lnTo>
                  <a:lnTo>
                    <a:pt x="470" y="734"/>
                  </a:lnTo>
                  <a:lnTo>
                    <a:pt x="494" y="690"/>
                  </a:lnTo>
                  <a:lnTo>
                    <a:pt x="498" y="589"/>
                  </a:lnTo>
                  <a:lnTo>
                    <a:pt x="483" y="571"/>
                  </a:lnTo>
                  <a:lnTo>
                    <a:pt x="461" y="565"/>
                  </a:lnTo>
                  <a:lnTo>
                    <a:pt x="421" y="582"/>
                  </a:lnTo>
                  <a:lnTo>
                    <a:pt x="395" y="570"/>
                  </a:lnTo>
                  <a:lnTo>
                    <a:pt x="398" y="537"/>
                  </a:lnTo>
                  <a:lnTo>
                    <a:pt x="405" y="270"/>
                  </a:lnTo>
                  <a:lnTo>
                    <a:pt x="367" y="221"/>
                  </a:lnTo>
                  <a:lnTo>
                    <a:pt x="313" y="192"/>
                  </a:lnTo>
                  <a:lnTo>
                    <a:pt x="235" y="193"/>
                  </a:lnTo>
                  <a:lnTo>
                    <a:pt x="164" y="225"/>
                  </a:lnTo>
                  <a:lnTo>
                    <a:pt x="95" y="275"/>
                  </a:lnTo>
                  <a:lnTo>
                    <a:pt x="61" y="303"/>
                  </a:lnTo>
                  <a:lnTo>
                    <a:pt x="27" y="332"/>
                  </a:lnTo>
                  <a:lnTo>
                    <a:pt x="0" y="332"/>
                  </a:lnTo>
                  <a:lnTo>
                    <a:pt x="7" y="312"/>
                  </a:lnTo>
                  <a:lnTo>
                    <a:pt x="48" y="271"/>
                  </a:lnTo>
                  <a:lnTo>
                    <a:pt x="89" y="232"/>
                  </a:lnTo>
                  <a:lnTo>
                    <a:pt x="94" y="201"/>
                  </a:lnTo>
                  <a:lnTo>
                    <a:pt x="121" y="177"/>
                  </a:lnTo>
                  <a:lnTo>
                    <a:pt x="107" y="157"/>
                  </a:lnTo>
                  <a:lnTo>
                    <a:pt x="121" y="141"/>
                  </a:lnTo>
                  <a:lnTo>
                    <a:pt x="175" y="120"/>
                  </a:lnTo>
                  <a:lnTo>
                    <a:pt x="202" y="84"/>
                  </a:lnTo>
                  <a:lnTo>
                    <a:pt x="222" y="66"/>
                  </a:lnTo>
                  <a:lnTo>
                    <a:pt x="249" y="60"/>
                  </a:lnTo>
                  <a:lnTo>
                    <a:pt x="263" y="85"/>
                  </a:lnTo>
                  <a:lnTo>
                    <a:pt x="271" y="112"/>
                  </a:lnTo>
                  <a:lnTo>
                    <a:pt x="298" y="70"/>
                  </a:lnTo>
                  <a:lnTo>
                    <a:pt x="334" y="36"/>
                  </a:lnTo>
                  <a:lnTo>
                    <a:pt x="377" y="12"/>
                  </a:lnTo>
                  <a:lnTo>
                    <a:pt x="42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49" name="Google Shape;649;p62"/>
            <p:cNvSpPr/>
            <p:nvPr/>
          </p:nvSpPr>
          <p:spPr>
            <a:xfrm>
              <a:off x="1733" y="1788"/>
              <a:ext cx="15" cy="116"/>
            </a:xfrm>
            <a:custGeom>
              <a:avLst/>
              <a:gdLst/>
              <a:ahLst/>
              <a:cxnLst/>
              <a:rect l="l" t="t" r="r" b="b"/>
              <a:pathLst>
                <a:path w="63" h="465" extrusionOk="0">
                  <a:moveTo>
                    <a:pt x="25" y="0"/>
                  </a:moveTo>
                  <a:lnTo>
                    <a:pt x="34" y="37"/>
                  </a:lnTo>
                  <a:lnTo>
                    <a:pt x="27" y="84"/>
                  </a:lnTo>
                  <a:lnTo>
                    <a:pt x="19" y="292"/>
                  </a:lnTo>
                  <a:lnTo>
                    <a:pt x="21" y="378"/>
                  </a:lnTo>
                  <a:lnTo>
                    <a:pt x="32" y="421"/>
                  </a:lnTo>
                  <a:lnTo>
                    <a:pt x="42" y="438"/>
                  </a:lnTo>
                  <a:lnTo>
                    <a:pt x="63" y="447"/>
                  </a:lnTo>
                  <a:lnTo>
                    <a:pt x="60" y="465"/>
                  </a:lnTo>
                  <a:lnTo>
                    <a:pt x="34" y="457"/>
                  </a:lnTo>
                  <a:lnTo>
                    <a:pt x="3" y="388"/>
                  </a:lnTo>
                  <a:lnTo>
                    <a:pt x="0" y="306"/>
                  </a:lnTo>
                  <a:lnTo>
                    <a:pt x="2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0" name="Google Shape;650;p62"/>
            <p:cNvSpPr/>
            <p:nvPr/>
          </p:nvSpPr>
          <p:spPr>
            <a:xfrm>
              <a:off x="1687" y="1788"/>
              <a:ext cx="110" cy="405"/>
            </a:xfrm>
            <a:custGeom>
              <a:avLst/>
              <a:gdLst/>
              <a:ahLst/>
              <a:cxnLst/>
              <a:rect l="l" t="t" r="r" b="b"/>
              <a:pathLst>
                <a:path w="437" h="1618" extrusionOk="0">
                  <a:moveTo>
                    <a:pt x="63" y="0"/>
                  </a:moveTo>
                  <a:lnTo>
                    <a:pt x="53" y="132"/>
                  </a:lnTo>
                  <a:lnTo>
                    <a:pt x="52" y="339"/>
                  </a:lnTo>
                  <a:lnTo>
                    <a:pt x="43" y="763"/>
                  </a:lnTo>
                  <a:lnTo>
                    <a:pt x="43" y="771"/>
                  </a:lnTo>
                  <a:lnTo>
                    <a:pt x="43" y="780"/>
                  </a:lnTo>
                  <a:lnTo>
                    <a:pt x="44" y="797"/>
                  </a:lnTo>
                  <a:lnTo>
                    <a:pt x="44" y="801"/>
                  </a:lnTo>
                  <a:lnTo>
                    <a:pt x="44" y="804"/>
                  </a:lnTo>
                  <a:lnTo>
                    <a:pt x="44" y="813"/>
                  </a:lnTo>
                  <a:lnTo>
                    <a:pt x="44" y="830"/>
                  </a:lnTo>
                  <a:lnTo>
                    <a:pt x="44" y="846"/>
                  </a:lnTo>
                  <a:lnTo>
                    <a:pt x="44" y="851"/>
                  </a:lnTo>
                  <a:lnTo>
                    <a:pt x="44" y="853"/>
                  </a:lnTo>
                  <a:lnTo>
                    <a:pt x="44" y="855"/>
                  </a:lnTo>
                  <a:lnTo>
                    <a:pt x="44" y="860"/>
                  </a:lnTo>
                  <a:lnTo>
                    <a:pt x="44" y="863"/>
                  </a:lnTo>
                  <a:lnTo>
                    <a:pt x="44" y="880"/>
                  </a:lnTo>
                  <a:lnTo>
                    <a:pt x="44" y="896"/>
                  </a:lnTo>
                  <a:lnTo>
                    <a:pt x="53" y="1056"/>
                  </a:lnTo>
                  <a:lnTo>
                    <a:pt x="64" y="1214"/>
                  </a:lnTo>
                  <a:lnTo>
                    <a:pt x="100" y="1414"/>
                  </a:lnTo>
                  <a:lnTo>
                    <a:pt x="118" y="1477"/>
                  </a:lnTo>
                  <a:lnTo>
                    <a:pt x="147" y="1536"/>
                  </a:lnTo>
                  <a:lnTo>
                    <a:pt x="187" y="1534"/>
                  </a:lnTo>
                  <a:lnTo>
                    <a:pt x="254" y="1515"/>
                  </a:lnTo>
                  <a:lnTo>
                    <a:pt x="263" y="1530"/>
                  </a:lnTo>
                  <a:lnTo>
                    <a:pt x="225" y="1543"/>
                  </a:lnTo>
                  <a:lnTo>
                    <a:pt x="230" y="1570"/>
                  </a:lnTo>
                  <a:lnTo>
                    <a:pt x="300" y="1564"/>
                  </a:lnTo>
                  <a:lnTo>
                    <a:pt x="368" y="1537"/>
                  </a:lnTo>
                  <a:lnTo>
                    <a:pt x="413" y="1509"/>
                  </a:lnTo>
                  <a:lnTo>
                    <a:pt x="437" y="1545"/>
                  </a:lnTo>
                  <a:lnTo>
                    <a:pt x="427" y="1567"/>
                  </a:lnTo>
                  <a:lnTo>
                    <a:pt x="405" y="1579"/>
                  </a:lnTo>
                  <a:lnTo>
                    <a:pt x="353" y="1596"/>
                  </a:lnTo>
                  <a:lnTo>
                    <a:pt x="289" y="1618"/>
                  </a:lnTo>
                  <a:lnTo>
                    <a:pt x="221" y="1611"/>
                  </a:lnTo>
                  <a:lnTo>
                    <a:pt x="109" y="1567"/>
                  </a:lnTo>
                  <a:lnTo>
                    <a:pt x="64" y="1456"/>
                  </a:lnTo>
                  <a:lnTo>
                    <a:pt x="39" y="1340"/>
                  </a:lnTo>
                  <a:lnTo>
                    <a:pt x="2" y="996"/>
                  </a:lnTo>
                  <a:lnTo>
                    <a:pt x="0" y="840"/>
                  </a:lnTo>
                  <a:lnTo>
                    <a:pt x="0" y="808"/>
                  </a:lnTo>
                  <a:lnTo>
                    <a:pt x="0" y="776"/>
                  </a:lnTo>
                  <a:lnTo>
                    <a:pt x="0" y="744"/>
                  </a:lnTo>
                  <a:lnTo>
                    <a:pt x="0" y="714"/>
                  </a:lnTo>
                  <a:lnTo>
                    <a:pt x="11" y="215"/>
                  </a:lnTo>
                  <a:lnTo>
                    <a:pt x="36" y="21"/>
                  </a:lnTo>
                  <a:lnTo>
                    <a:pt x="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1" name="Google Shape;651;p62"/>
            <p:cNvSpPr/>
            <p:nvPr/>
          </p:nvSpPr>
          <p:spPr>
            <a:xfrm>
              <a:off x="2109" y="1822"/>
              <a:ext cx="24" cy="12"/>
            </a:xfrm>
            <a:custGeom>
              <a:avLst/>
              <a:gdLst/>
              <a:ahLst/>
              <a:cxnLst/>
              <a:rect l="l" t="t" r="r" b="b"/>
              <a:pathLst>
                <a:path w="94" h="48" extrusionOk="0">
                  <a:moveTo>
                    <a:pt x="45" y="0"/>
                  </a:moveTo>
                  <a:lnTo>
                    <a:pt x="94" y="24"/>
                  </a:lnTo>
                  <a:lnTo>
                    <a:pt x="91" y="31"/>
                  </a:lnTo>
                  <a:lnTo>
                    <a:pt x="34" y="48"/>
                  </a:lnTo>
                  <a:lnTo>
                    <a:pt x="0" y="48"/>
                  </a:lnTo>
                  <a:lnTo>
                    <a:pt x="8" y="19"/>
                  </a:lnTo>
                  <a:lnTo>
                    <a:pt x="4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2" name="Google Shape;652;p62"/>
            <p:cNvSpPr/>
            <p:nvPr/>
          </p:nvSpPr>
          <p:spPr>
            <a:xfrm>
              <a:off x="2142" y="1827"/>
              <a:ext cx="10" cy="14"/>
            </a:xfrm>
            <a:custGeom>
              <a:avLst/>
              <a:gdLst/>
              <a:ahLst/>
              <a:cxnLst/>
              <a:rect l="l" t="t" r="r" b="b"/>
              <a:pathLst>
                <a:path w="43" h="53" extrusionOk="0">
                  <a:moveTo>
                    <a:pt x="5" y="0"/>
                  </a:moveTo>
                  <a:lnTo>
                    <a:pt x="32" y="20"/>
                  </a:lnTo>
                  <a:lnTo>
                    <a:pt x="43" y="53"/>
                  </a:lnTo>
                  <a:lnTo>
                    <a:pt x="14" y="44"/>
                  </a:lnTo>
                  <a:lnTo>
                    <a:pt x="0" y="9"/>
                  </a:lnTo>
                  <a:lnTo>
                    <a:pt x="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3" name="Google Shape;653;p62"/>
            <p:cNvSpPr/>
            <p:nvPr/>
          </p:nvSpPr>
          <p:spPr>
            <a:xfrm>
              <a:off x="2046" y="1840"/>
              <a:ext cx="20" cy="11"/>
            </a:xfrm>
            <a:custGeom>
              <a:avLst/>
              <a:gdLst/>
              <a:ahLst/>
              <a:cxnLst/>
              <a:rect l="l" t="t" r="r" b="b"/>
              <a:pathLst>
                <a:path w="78" h="47" extrusionOk="0">
                  <a:moveTo>
                    <a:pt x="36" y="0"/>
                  </a:moveTo>
                  <a:lnTo>
                    <a:pt x="78" y="26"/>
                  </a:lnTo>
                  <a:lnTo>
                    <a:pt x="0" y="47"/>
                  </a:lnTo>
                  <a:lnTo>
                    <a:pt x="0" y="19"/>
                  </a:lnTo>
                  <a:lnTo>
                    <a:pt x="21" y="6"/>
                  </a:lnTo>
                  <a:lnTo>
                    <a:pt x="3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4" name="Google Shape;654;p62"/>
            <p:cNvSpPr/>
            <p:nvPr/>
          </p:nvSpPr>
          <p:spPr>
            <a:xfrm>
              <a:off x="1771" y="1840"/>
              <a:ext cx="168" cy="91"/>
            </a:xfrm>
            <a:custGeom>
              <a:avLst/>
              <a:gdLst/>
              <a:ahLst/>
              <a:cxnLst/>
              <a:rect l="l" t="t" r="r" b="b"/>
              <a:pathLst>
                <a:path w="674" h="363" extrusionOk="0">
                  <a:moveTo>
                    <a:pt x="664" y="0"/>
                  </a:moveTo>
                  <a:lnTo>
                    <a:pt x="674" y="15"/>
                  </a:lnTo>
                  <a:lnTo>
                    <a:pt x="650" y="27"/>
                  </a:lnTo>
                  <a:lnTo>
                    <a:pt x="595" y="54"/>
                  </a:lnTo>
                  <a:lnTo>
                    <a:pt x="540" y="76"/>
                  </a:lnTo>
                  <a:lnTo>
                    <a:pt x="429" y="120"/>
                  </a:lnTo>
                  <a:lnTo>
                    <a:pt x="378" y="151"/>
                  </a:lnTo>
                  <a:lnTo>
                    <a:pt x="328" y="179"/>
                  </a:lnTo>
                  <a:lnTo>
                    <a:pt x="278" y="207"/>
                  </a:lnTo>
                  <a:lnTo>
                    <a:pt x="228" y="234"/>
                  </a:lnTo>
                  <a:lnTo>
                    <a:pt x="178" y="262"/>
                  </a:lnTo>
                  <a:lnTo>
                    <a:pt x="128" y="292"/>
                  </a:lnTo>
                  <a:lnTo>
                    <a:pt x="79" y="323"/>
                  </a:lnTo>
                  <a:lnTo>
                    <a:pt x="30" y="356"/>
                  </a:lnTo>
                  <a:lnTo>
                    <a:pt x="0" y="363"/>
                  </a:lnTo>
                  <a:lnTo>
                    <a:pt x="6" y="336"/>
                  </a:lnTo>
                  <a:lnTo>
                    <a:pt x="83" y="293"/>
                  </a:lnTo>
                  <a:lnTo>
                    <a:pt x="160" y="253"/>
                  </a:lnTo>
                  <a:lnTo>
                    <a:pt x="237" y="212"/>
                  </a:lnTo>
                  <a:lnTo>
                    <a:pt x="314" y="167"/>
                  </a:lnTo>
                  <a:lnTo>
                    <a:pt x="399" y="125"/>
                  </a:lnTo>
                  <a:lnTo>
                    <a:pt x="483" y="82"/>
                  </a:lnTo>
                  <a:lnTo>
                    <a:pt x="574" y="40"/>
                  </a:lnTo>
                  <a:lnTo>
                    <a:pt x="6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5" name="Google Shape;655;p62"/>
            <p:cNvSpPr/>
            <p:nvPr/>
          </p:nvSpPr>
          <p:spPr>
            <a:xfrm>
              <a:off x="1947" y="1843"/>
              <a:ext cx="31" cy="203"/>
            </a:xfrm>
            <a:custGeom>
              <a:avLst/>
              <a:gdLst/>
              <a:ahLst/>
              <a:cxnLst/>
              <a:rect l="l" t="t" r="r" b="b"/>
              <a:pathLst>
                <a:path w="125" h="814" extrusionOk="0">
                  <a:moveTo>
                    <a:pt x="0" y="0"/>
                  </a:moveTo>
                  <a:lnTo>
                    <a:pt x="19" y="18"/>
                  </a:lnTo>
                  <a:lnTo>
                    <a:pt x="34" y="43"/>
                  </a:lnTo>
                  <a:lnTo>
                    <a:pt x="36" y="76"/>
                  </a:lnTo>
                  <a:lnTo>
                    <a:pt x="37" y="211"/>
                  </a:lnTo>
                  <a:lnTo>
                    <a:pt x="53" y="414"/>
                  </a:lnTo>
                  <a:lnTo>
                    <a:pt x="67" y="510"/>
                  </a:lnTo>
                  <a:lnTo>
                    <a:pt x="87" y="605"/>
                  </a:lnTo>
                  <a:lnTo>
                    <a:pt x="104" y="692"/>
                  </a:lnTo>
                  <a:lnTo>
                    <a:pt x="122" y="779"/>
                  </a:lnTo>
                  <a:lnTo>
                    <a:pt x="125" y="810"/>
                  </a:lnTo>
                  <a:lnTo>
                    <a:pt x="106" y="814"/>
                  </a:lnTo>
                  <a:lnTo>
                    <a:pt x="59" y="614"/>
                  </a:lnTo>
                  <a:lnTo>
                    <a:pt x="25" y="409"/>
                  </a:lnTo>
                  <a:lnTo>
                    <a:pt x="9" y="82"/>
                  </a:lnTo>
                  <a:lnTo>
                    <a:pt x="15" y="23"/>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6" name="Google Shape;656;p62"/>
            <p:cNvSpPr/>
            <p:nvPr/>
          </p:nvSpPr>
          <p:spPr>
            <a:xfrm>
              <a:off x="2097" y="1847"/>
              <a:ext cx="16" cy="22"/>
            </a:xfrm>
            <a:custGeom>
              <a:avLst/>
              <a:gdLst/>
              <a:ahLst/>
              <a:cxnLst/>
              <a:rect l="l" t="t" r="r" b="b"/>
              <a:pathLst>
                <a:path w="61" h="89" extrusionOk="0">
                  <a:moveTo>
                    <a:pt x="39" y="0"/>
                  </a:moveTo>
                  <a:lnTo>
                    <a:pt x="61" y="12"/>
                  </a:lnTo>
                  <a:lnTo>
                    <a:pt x="50" y="35"/>
                  </a:lnTo>
                  <a:lnTo>
                    <a:pt x="36" y="75"/>
                  </a:lnTo>
                  <a:lnTo>
                    <a:pt x="25" y="89"/>
                  </a:lnTo>
                  <a:lnTo>
                    <a:pt x="6" y="88"/>
                  </a:lnTo>
                  <a:lnTo>
                    <a:pt x="0" y="61"/>
                  </a:lnTo>
                  <a:lnTo>
                    <a:pt x="9" y="33"/>
                  </a:lnTo>
                  <a:lnTo>
                    <a:pt x="28" y="32"/>
                  </a:lnTo>
                  <a:lnTo>
                    <a:pt x="27" y="12"/>
                  </a:lnTo>
                  <a:lnTo>
                    <a:pt x="3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7" name="Google Shape;657;p62"/>
            <p:cNvSpPr/>
            <p:nvPr/>
          </p:nvSpPr>
          <p:spPr>
            <a:xfrm>
              <a:off x="2208" y="1849"/>
              <a:ext cx="60" cy="24"/>
            </a:xfrm>
            <a:custGeom>
              <a:avLst/>
              <a:gdLst/>
              <a:ahLst/>
              <a:cxnLst/>
              <a:rect l="l" t="t" r="r" b="b"/>
              <a:pathLst>
                <a:path w="239" h="96" extrusionOk="0">
                  <a:moveTo>
                    <a:pt x="105" y="0"/>
                  </a:moveTo>
                  <a:lnTo>
                    <a:pt x="178" y="4"/>
                  </a:lnTo>
                  <a:lnTo>
                    <a:pt x="239" y="41"/>
                  </a:lnTo>
                  <a:lnTo>
                    <a:pt x="237" y="73"/>
                  </a:lnTo>
                  <a:lnTo>
                    <a:pt x="216" y="96"/>
                  </a:lnTo>
                  <a:lnTo>
                    <a:pt x="157" y="89"/>
                  </a:lnTo>
                  <a:lnTo>
                    <a:pt x="127" y="65"/>
                  </a:lnTo>
                  <a:lnTo>
                    <a:pt x="94" y="48"/>
                  </a:lnTo>
                  <a:lnTo>
                    <a:pt x="179" y="65"/>
                  </a:lnTo>
                  <a:lnTo>
                    <a:pt x="194" y="42"/>
                  </a:lnTo>
                  <a:lnTo>
                    <a:pt x="182" y="27"/>
                  </a:lnTo>
                  <a:lnTo>
                    <a:pt x="163" y="25"/>
                  </a:lnTo>
                  <a:lnTo>
                    <a:pt x="84" y="26"/>
                  </a:lnTo>
                  <a:lnTo>
                    <a:pt x="13" y="60"/>
                  </a:lnTo>
                  <a:lnTo>
                    <a:pt x="0" y="47"/>
                  </a:lnTo>
                  <a:lnTo>
                    <a:pt x="8" y="33"/>
                  </a:lnTo>
                  <a:lnTo>
                    <a:pt x="42" y="16"/>
                  </a:lnTo>
                  <a:lnTo>
                    <a:pt x="10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8" name="Google Shape;658;p62"/>
            <p:cNvSpPr/>
            <p:nvPr/>
          </p:nvSpPr>
          <p:spPr>
            <a:xfrm>
              <a:off x="2113" y="1853"/>
              <a:ext cx="15" cy="25"/>
            </a:xfrm>
            <a:custGeom>
              <a:avLst/>
              <a:gdLst/>
              <a:ahLst/>
              <a:cxnLst/>
              <a:rect l="l" t="t" r="r" b="b"/>
              <a:pathLst>
                <a:path w="62" h="99" extrusionOk="0">
                  <a:moveTo>
                    <a:pt x="37" y="0"/>
                  </a:moveTo>
                  <a:lnTo>
                    <a:pt x="62" y="13"/>
                  </a:lnTo>
                  <a:lnTo>
                    <a:pt x="48" y="39"/>
                  </a:lnTo>
                  <a:lnTo>
                    <a:pt x="33" y="89"/>
                  </a:lnTo>
                  <a:lnTo>
                    <a:pt x="15" y="99"/>
                  </a:lnTo>
                  <a:lnTo>
                    <a:pt x="0" y="85"/>
                  </a:lnTo>
                  <a:lnTo>
                    <a:pt x="3" y="41"/>
                  </a:lnTo>
                  <a:lnTo>
                    <a:pt x="30" y="25"/>
                  </a:lnTo>
                  <a:lnTo>
                    <a:pt x="3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59" name="Google Shape;659;p62"/>
            <p:cNvSpPr/>
            <p:nvPr/>
          </p:nvSpPr>
          <p:spPr>
            <a:xfrm>
              <a:off x="2065" y="1883"/>
              <a:ext cx="44" cy="32"/>
            </a:xfrm>
            <a:custGeom>
              <a:avLst/>
              <a:gdLst/>
              <a:ahLst/>
              <a:cxnLst/>
              <a:rect l="l" t="t" r="r" b="b"/>
              <a:pathLst>
                <a:path w="177" h="126" extrusionOk="0">
                  <a:moveTo>
                    <a:pt x="0" y="0"/>
                  </a:moveTo>
                  <a:lnTo>
                    <a:pt x="19" y="16"/>
                  </a:lnTo>
                  <a:lnTo>
                    <a:pt x="36" y="43"/>
                  </a:lnTo>
                  <a:lnTo>
                    <a:pt x="96" y="62"/>
                  </a:lnTo>
                  <a:lnTo>
                    <a:pt x="161" y="66"/>
                  </a:lnTo>
                  <a:lnTo>
                    <a:pt x="177" y="90"/>
                  </a:lnTo>
                  <a:lnTo>
                    <a:pt x="160" y="108"/>
                  </a:lnTo>
                  <a:lnTo>
                    <a:pt x="89" y="126"/>
                  </a:lnTo>
                  <a:lnTo>
                    <a:pt x="30" y="95"/>
                  </a:lnTo>
                  <a:lnTo>
                    <a:pt x="10" y="46"/>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0" name="Google Shape;660;p62"/>
            <p:cNvSpPr/>
            <p:nvPr/>
          </p:nvSpPr>
          <p:spPr>
            <a:xfrm>
              <a:off x="2166" y="1905"/>
              <a:ext cx="23" cy="22"/>
            </a:xfrm>
            <a:custGeom>
              <a:avLst/>
              <a:gdLst/>
              <a:ahLst/>
              <a:cxnLst/>
              <a:rect l="l" t="t" r="r" b="b"/>
              <a:pathLst>
                <a:path w="90" h="88" extrusionOk="0">
                  <a:moveTo>
                    <a:pt x="52" y="0"/>
                  </a:moveTo>
                  <a:lnTo>
                    <a:pt x="90" y="8"/>
                  </a:lnTo>
                  <a:lnTo>
                    <a:pt x="84" y="43"/>
                  </a:lnTo>
                  <a:lnTo>
                    <a:pt x="54" y="70"/>
                  </a:lnTo>
                  <a:lnTo>
                    <a:pt x="19" y="88"/>
                  </a:lnTo>
                  <a:lnTo>
                    <a:pt x="0" y="54"/>
                  </a:lnTo>
                  <a:lnTo>
                    <a:pt x="7" y="11"/>
                  </a:lnTo>
                  <a:lnTo>
                    <a:pt x="23" y="6"/>
                  </a:lnTo>
                  <a:lnTo>
                    <a:pt x="43" y="6"/>
                  </a:lnTo>
                  <a:lnTo>
                    <a:pt x="5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1" name="Google Shape;661;p62"/>
            <p:cNvSpPr/>
            <p:nvPr/>
          </p:nvSpPr>
          <p:spPr>
            <a:xfrm>
              <a:off x="1746" y="1934"/>
              <a:ext cx="13" cy="26"/>
            </a:xfrm>
            <a:custGeom>
              <a:avLst/>
              <a:gdLst/>
              <a:ahLst/>
              <a:cxnLst/>
              <a:rect l="l" t="t" r="r" b="b"/>
              <a:pathLst>
                <a:path w="53" h="102" extrusionOk="0">
                  <a:moveTo>
                    <a:pt x="39" y="0"/>
                  </a:moveTo>
                  <a:lnTo>
                    <a:pt x="53" y="13"/>
                  </a:lnTo>
                  <a:lnTo>
                    <a:pt x="41" y="31"/>
                  </a:lnTo>
                  <a:lnTo>
                    <a:pt x="4" y="102"/>
                  </a:lnTo>
                  <a:lnTo>
                    <a:pt x="0" y="59"/>
                  </a:lnTo>
                  <a:lnTo>
                    <a:pt x="15" y="20"/>
                  </a:lnTo>
                  <a:lnTo>
                    <a:pt x="3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2" name="Google Shape;662;p62"/>
            <p:cNvSpPr/>
            <p:nvPr/>
          </p:nvSpPr>
          <p:spPr>
            <a:xfrm>
              <a:off x="2055" y="1946"/>
              <a:ext cx="26" cy="15"/>
            </a:xfrm>
            <a:custGeom>
              <a:avLst/>
              <a:gdLst/>
              <a:ahLst/>
              <a:cxnLst/>
              <a:rect l="l" t="t" r="r" b="b"/>
              <a:pathLst>
                <a:path w="105" h="60" extrusionOk="0">
                  <a:moveTo>
                    <a:pt x="0" y="0"/>
                  </a:moveTo>
                  <a:lnTo>
                    <a:pt x="105" y="50"/>
                  </a:lnTo>
                  <a:lnTo>
                    <a:pt x="68" y="60"/>
                  </a:lnTo>
                  <a:lnTo>
                    <a:pt x="27" y="41"/>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3" name="Google Shape;663;p62"/>
            <p:cNvSpPr/>
            <p:nvPr/>
          </p:nvSpPr>
          <p:spPr>
            <a:xfrm>
              <a:off x="2180" y="1976"/>
              <a:ext cx="29" cy="67"/>
            </a:xfrm>
            <a:custGeom>
              <a:avLst/>
              <a:gdLst/>
              <a:ahLst/>
              <a:cxnLst/>
              <a:rect l="l" t="t" r="r" b="b"/>
              <a:pathLst>
                <a:path w="114" h="266" extrusionOk="0">
                  <a:moveTo>
                    <a:pt x="3" y="0"/>
                  </a:moveTo>
                  <a:lnTo>
                    <a:pt x="74" y="51"/>
                  </a:lnTo>
                  <a:lnTo>
                    <a:pt x="109" y="132"/>
                  </a:lnTo>
                  <a:lnTo>
                    <a:pt x="114" y="206"/>
                  </a:lnTo>
                  <a:lnTo>
                    <a:pt x="104" y="240"/>
                  </a:lnTo>
                  <a:lnTo>
                    <a:pt x="77" y="266"/>
                  </a:lnTo>
                  <a:lnTo>
                    <a:pt x="28" y="243"/>
                  </a:lnTo>
                  <a:lnTo>
                    <a:pt x="27" y="188"/>
                  </a:lnTo>
                  <a:lnTo>
                    <a:pt x="22" y="104"/>
                  </a:lnTo>
                  <a:lnTo>
                    <a:pt x="30" y="99"/>
                  </a:lnTo>
                  <a:lnTo>
                    <a:pt x="45" y="206"/>
                  </a:lnTo>
                  <a:lnTo>
                    <a:pt x="56" y="232"/>
                  </a:lnTo>
                  <a:lnTo>
                    <a:pt x="82" y="220"/>
                  </a:lnTo>
                  <a:lnTo>
                    <a:pt x="74" y="107"/>
                  </a:lnTo>
                  <a:lnTo>
                    <a:pt x="50" y="55"/>
                  </a:lnTo>
                  <a:lnTo>
                    <a:pt x="11" y="13"/>
                  </a:lnTo>
                  <a:lnTo>
                    <a:pt x="0" y="16"/>
                  </a:lnTo>
                  <a:lnTo>
                    <a:pt x="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4" name="Google Shape;664;p62"/>
            <p:cNvSpPr/>
            <p:nvPr/>
          </p:nvSpPr>
          <p:spPr>
            <a:xfrm>
              <a:off x="2065" y="1988"/>
              <a:ext cx="66" cy="30"/>
            </a:xfrm>
            <a:custGeom>
              <a:avLst/>
              <a:gdLst/>
              <a:ahLst/>
              <a:cxnLst/>
              <a:rect l="l" t="t" r="r" b="b"/>
              <a:pathLst>
                <a:path w="264" h="121" extrusionOk="0">
                  <a:moveTo>
                    <a:pt x="123" y="0"/>
                  </a:moveTo>
                  <a:lnTo>
                    <a:pt x="210" y="16"/>
                  </a:lnTo>
                  <a:lnTo>
                    <a:pt x="259" y="85"/>
                  </a:lnTo>
                  <a:lnTo>
                    <a:pt x="264" y="113"/>
                  </a:lnTo>
                  <a:lnTo>
                    <a:pt x="243" y="121"/>
                  </a:lnTo>
                  <a:lnTo>
                    <a:pt x="214" y="73"/>
                  </a:lnTo>
                  <a:lnTo>
                    <a:pt x="197" y="52"/>
                  </a:lnTo>
                  <a:lnTo>
                    <a:pt x="170" y="41"/>
                  </a:lnTo>
                  <a:lnTo>
                    <a:pt x="107" y="43"/>
                  </a:lnTo>
                  <a:lnTo>
                    <a:pt x="50" y="72"/>
                  </a:lnTo>
                  <a:lnTo>
                    <a:pt x="18" y="91"/>
                  </a:lnTo>
                  <a:lnTo>
                    <a:pt x="0" y="77"/>
                  </a:lnTo>
                  <a:lnTo>
                    <a:pt x="15" y="52"/>
                  </a:lnTo>
                  <a:lnTo>
                    <a:pt x="44" y="32"/>
                  </a:lnTo>
                  <a:lnTo>
                    <a:pt x="12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5" name="Google Shape;665;p62"/>
            <p:cNvSpPr/>
            <p:nvPr/>
          </p:nvSpPr>
          <p:spPr>
            <a:xfrm>
              <a:off x="2067" y="2009"/>
              <a:ext cx="22" cy="17"/>
            </a:xfrm>
            <a:custGeom>
              <a:avLst/>
              <a:gdLst/>
              <a:ahLst/>
              <a:cxnLst/>
              <a:rect l="l" t="t" r="r" b="b"/>
              <a:pathLst>
                <a:path w="87" h="67" extrusionOk="0">
                  <a:moveTo>
                    <a:pt x="87" y="0"/>
                  </a:moveTo>
                  <a:lnTo>
                    <a:pt x="83" y="13"/>
                  </a:lnTo>
                  <a:lnTo>
                    <a:pt x="58" y="27"/>
                  </a:lnTo>
                  <a:lnTo>
                    <a:pt x="30" y="50"/>
                  </a:lnTo>
                  <a:lnTo>
                    <a:pt x="1" y="67"/>
                  </a:lnTo>
                  <a:lnTo>
                    <a:pt x="0" y="54"/>
                  </a:lnTo>
                  <a:lnTo>
                    <a:pt x="1" y="42"/>
                  </a:lnTo>
                  <a:lnTo>
                    <a:pt x="17" y="26"/>
                  </a:lnTo>
                  <a:lnTo>
                    <a:pt x="8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6" name="Google Shape;666;p62"/>
            <p:cNvSpPr/>
            <p:nvPr/>
          </p:nvSpPr>
          <p:spPr>
            <a:xfrm>
              <a:off x="1989" y="2017"/>
              <a:ext cx="28" cy="32"/>
            </a:xfrm>
            <a:custGeom>
              <a:avLst/>
              <a:gdLst/>
              <a:ahLst/>
              <a:cxnLst/>
              <a:rect l="l" t="t" r="r" b="b"/>
              <a:pathLst>
                <a:path w="112" h="128" extrusionOk="0">
                  <a:moveTo>
                    <a:pt x="95" y="0"/>
                  </a:moveTo>
                  <a:lnTo>
                    <a:pt x="106" y="21"/>
                  </a:lnTo>
                  <a:lnTo>
                    <a:pt x="112" y="49"/>
                  </a:lnTo>
                  <a:lnTo>
                    <a:pt x="102" y="104"/>
                  </a:lnTo>
                  <a:lnTo>
                    <a:pt x="51" y="128"/>
                  </a:lnTo>
                  <a:lnTo>
                    <a:pt x="0" y="125"/>
                  </a:lnTo>
                  <a:lnTo>
                    <a:pt x="11" y="26"/>
                  </a:lnTo>
                  <a:lnTo>
                    <a:pt x="9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7" name="Google Shape;667;p62"/>
            <p:cNvSpPr/>
            <p:nvPr/>
          </p:nvSpPr>
          <p:spPr>
            <a:xfrm>
              <a:off x="1865" y="2094"/>
              <a:ext cx="67" cy="29"/>
            </a:xfrm>
            <a:custGeom>
              <a:avLst/>
              <a:gdLst/>
              <a:ahLst/>
              <a:cxnLst/>
              <a:rect l="l" t="t" r="r" b="b"/>
              <a:pathLst>
                <a:path w="268" h="118" extrusionOk="0">
                  <a:moveTo>
                    <a:pt x="258" y="0"/>
                  </a:moveTo>
                  <a:lnTo>
                    <a:pt x="268" y="0"/>
                  </a:lnTo>
                  <a:lnTo>
                    <a:pt x="231" y="29"/>
                  </a:lnTo>
                  <a:lnTo>
                    <a:pt x="186" y="46"/>
                  </a:lnTo>
                  <a:lnTo>
                    <a:pt x="100" y="81"/>
                  </a:lnTo>
                  <a:lnTo>
                    <a:pt x="16" y="118"/>
                  </a:lnTo>
                  <a:lnTo>
                    <a:pt x="0" y="104"/>
                  </a:lnTo>
                  <a:lnTo>
                    <a:pt x="20" y="89"/>
                  </a:lnTo>
                  <a:lnTo>
                    <a:pt x="138" y="43"/>
                  </a:lnTo>
                  <a:lnTo>
                    <a:pt x="25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8" name="Google Shape;668;p62"/>
            <p:cNvSpPr/>
            <p:nvPr/>
          </p:nvSpPr>
          <p:spPr>
            <a:xfrm>
              <a:off x="1719" y="2104"/>
              <a:ext cx="41" cy="39"/>
            </a:xfrm>
            <a:custGeom>
              <a:avLst/>
              <a:gdLst/>
              <a:ahLst/>
              <a:cxnLst/>
              <a:rect l="l" t="t" r="r" b="b"/>
              <a:pathLst>
                <a:path w="166" h="156" extrusionOk="0">
                  <a:moveTo>
                    <a:pt x="133" y="0"/>
                  </a:moveTo>
                  <a:lnTo>
                    <a:pt x="145" y="20"/>
                  </a:lnTo>
                  <a:lnTo>
                    <a:pt x="150" y="50"/>
                  </a:lnTo>
                  <a:lnTo>
                    <a:pt x="166" y="115"/>
                  </a:lnTo>
                  <a:lnTo>
                    <a:pt x="143" y="122"/>
                  </a:lnTo>
                  <a:lnTo>
                    <a:pt x="127" y="107"/>
                  </a:lnTo>
                  <a:lnTo>
                    <a:pt x="117" y="63"/>
                  </a:lnTo>
                  <a:lnTo>
                    <a:pt x="103" y="105"/>
                  </a:lnTo>
                  <a:lnTo>
                    <a:pt x="75" y="140"/>
                  </a:lnTo>
                  <a:lnTo>
                    <a:pt x="48" y="156"/>
                  </a:lnTo>
                  <a:lnTo>
                    <a:pt x="23" y="143"/>
                  </a:lnTo>
                  <a:lnTo>
                    <a:pt x="0" y="86"/>
                  </a:lnTo>
                  <a:lnTo>
                    <a:pt x="5" y="57"/>
                  </a:lnTo>
                  <a:lnTo>
                    <a:pt x="28" y="45"/>
                  </a:lnTo>
                  <a:lnTo>
                    <a:pt x="13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69" name="Google Shape;669;p62"/>
            <p:cNvSpPr/>
            <p:nvPr/>
          </p:nvSpPr>
          <p:spPr>
            <a:xfrm>
              <a:off x="1832" y="2233"/>
              <a:ext cx="18" cy="11"/>
            </a:xfrm>
            <a:custGeom>
              <a:avLst/>
              <a:gdLst/>
              <a:ahLst/>
              <a:cxnLst/>
              <a:rect l="l" t="t" r="r" b="b"/>
              <a:pathLst>
                <a:path w="71" h="43" extrusionOk="0">
                  <a:moveTo>
                    <a:pt x="50" y="0"/>
                  </a:moveTo>
                  <a:lnTo>
                    <a:pt x="71" y="15"/>
                  </a:lnTo>
                  <a:lnTo>
                    <a:pt x="59" y="33"/>
                  </a:lnTo>
                  <a:lnTo>
                    <a:pt x="27" y="43"/>
                  </a:lnTo>
                  <a:lnTo>
                    <a:pt x="0" y="26"/>
                  </a:lnTo>
                  <a:lnTo>
                    <a:pt x="5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0" name="Google Shape;670;p62"/>
            <p:cNvSpPr/>
            <p:nvPr/>
          </p:nvSpPr>
          <p:spPr>
            <a:xfrm>
              <a:off x="1843" y="2242"/>
              <a:ext cx="17" cy="13"/>
            </a:xfrm>
            <a:custGeom>
              <a:avLst/>
              <a:gdLst/>
              <a:ahLst/>
              <a:cxnLst/>
              <a:rect l="l" t="t" r="r" b="b"/>
              <a:pathLst>
                <a:path w="69" h="53" extrusionOk="0">
                  <a:moveTo>
                    <a:pt x="66" y="0"/>
                  </a:moveTo>
                  <a:lnTo>
                    <a:pt x="69" y="19"/>
                  </a:lnTo>
                  <a:lnTo>
                    <a:pt x="56" y="34"/>
                  </a:lnTo>
                  <a:lnTo>
                    <a:pt x="21" y="53"/>
                  </a:lnTo>
                  <a:lnTo>
                    <a:pt x="0" y="34"/>
                  </a:lnTo>
                  <a:lnTo>
                    <a:pt x="6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71" name="Google Shape;671;p62"/>
          <p:cNvGrpSpPr/>
          <p:nvPr/>
        </p:nvGrpSpPr>
        <p:grpSpPr>
          <a:xfrm flipH="1">
            <a:off x="7154862" y="1223962"/>
            <a:ext cx="922337" cy="1098550"/>
            <a:chOff x="1687" y="1630"/>
            <a:chExt cx="581" cy="692"/>
          </a:xfrm>
        </p:grpSpPr>
        <p:sp>
          <p:nvSpPr>
            <p:cNvPr id="672" name="Google Shape;672;p62"/>
            <p:cNvSpPr/>
            <p:nvPr/>
          </p:nvSpPr>
          <p:spPr>
            <a:xfrm>
              <a:off x="1787" y="2132"/>
              <a:ext cx="237" cy="185"/>
            </a:xfrm>
            <a:custGeom>
              <a:avLst/>
              <a:gdLst/>
              <a:ahLst/>
              <a:cxnLst/>
              <a:rect l="l" t="t" r="r" b="b"/>
              <a:pathLst>
                <a:path w="947" h="741" extrusionOk="0">
                  <a:moveTo>
                    <a:pt x="128" y="189"/>
                  </a:moveTo>
                  <a:lnTo>
                    <a:pt x="27" y="377"/>
                  </a:lnTo>
                  <a:lnTo>
                    <a:pt x="55" y="581"/>
                  </a:lnTo>
                  <a:lnTo>
                    <a:pt x="0" y="659"/>
                  </a:lnTo>
                  <a:lnTo>
                    <a:pt x="13" y="705"/>
                  </a:lnTo>
                  <a:lnTo>
                    <a:pt x="86" y="718"/>
                  </a:lnTo>
                  <a:lnTo>
                    <a:pt x="343" y="617"/>
                  </a:lnTo>
                  <a:lnTo>
                    <a:pt x="366" y="547"/>
                  </a:lnTo>
                  <a:lnTo>
                    <a:pt x="356" y="405"/>
                  </a:lnTo>
                  <a:lnTo>
                    <a:pt x="476" y="331"/>
                  </a:lnTo>
                  <a:lnTo>
                    <a:pt x="539" y="512"/>
                  </a:lnTo>
                  <a:lnTo>
                    <a:pt x="599" y="599"/>
                  </a:lnTo>
                  <a:lnTo>
                    <a:pt x="531" y="700"/>
                  </a:lnTo>
                  <a:lnTo>
                    <a:pt x="581" y="741"/>
                  </a:lnTo>
                  <a:lnTo>
                    <a:pt x="705" y="733"/>
                  </a:lnTo>
                  <a:lnTo>
                    <a:pt x="915" y="617"/>
                  </a:lnTo>
                  <a:lnTo>
                    <a:pt x="897" y="520"/>
                  </a:lnTo>
                  <a:lnTo>
                    <a:pt x="829" y="363"/>
                  </a:lnTo>
                  <a:lnTo>
                    <a:pt x="842" y="331"/>
                  </a:lnTo>
                  <a:lnTo>
                    <a:pt x="829" y="285"/>
                  </a:lnTo>
                  <a:lnTo>
                    <a:pt x="947" y="137"/>
                  </a:lnTo>
                  <a:lnTo>
                    <a:pt x="902" y="64"/>
                  </a:lnTo>
                  <a:lnTo>
                    <a:pt x="617" y="0"/>
                  </a:lnTo>
                  <a:lnTo>
                    <a:pt x="128" y="189"/>
                  </a:lnTo>
                  <a:close/>
                </a:path>
              </a:pathLst>
            </a:custGeom>
            <a:solidFill>
              <a:srgbClr val="8CBF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3" name="Google Shape;673;p62"/>
            <p:cNvSpPr/>
            <p:nvPr/>
          </p:nvSpPr>
          <p:spPr>
            <a:xfrm>
              <a:off x="1964" y="1988"/>
              <a:ext cx="163" cy="214"/>
            </a:xfrm>
            <a:custGeom>
              <a:avLst/>
              <a:gdLst/>
              <a:ahLst/>
              <a:cxnLst/>
              <a:rect l="l" t="t" r="r" b="b"/>
              <a:pathLst>
                <a:path w="655" h="858" extrusionOk="0">
                  <a:moveTo>
                    <a:pt x="339" y="79"/>
                  </a:moveTo>
                  <a:lnTo>
                    <a:pt x="554" y="0"/>
                  </a:lnTo>
                  <a:lnTo>
                    <a:pt x="645" y="74"/>
                  </a:lnTo>
                  <a:lnTo>
                    <a:pt x="655" y="184"/>
                  </a:lnTo>
                  <a:lnTo>
                    <a:pt x="472" y="651"/>
                  </a:lnTo>
                  <a:lnTo>
                    <a:pt x="425" y="803"/>
                  </a:lnTo>
                  <a:lnTo>
                    <a:pt x="407" y="848"/>
                  </a:lnTo>
                  <a:lnTo>
                    <a:pt x="284" y="858"/>
                  </a:lnTo>
                  <a:lnTo>
                    <a:pt x="132" y="825"/>
                  </a:lnTo>
                  <a:lnTo>
                    <a:pt x="252" y="687"/>
                  </a:lnTo>
                  <a:lnTo>
                    <a:pt x="0" y="581"/>
                  </a:lnTo>
                  <a:lnTo>
                    <a:pt x="339" y="79"/>
                  </a:lnTo>
                  <a:close/>
                </a:path>
              </a:pathLst>
            </a:custGeom>
            <a:solidFill>
              <a:srgbClr val="B3D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4" name="Google Shape;674;p62"/>
            <p:cNvSpPr/>
            <p:nvPr/>
          </p:nvSpPr>
          <p:spPr>
            <a:xfrm>
              <a:off x="1974" y="2091"/>
              <a:ext cx="49" cy="49"/>
            </a:xfrm>
            <a:custGeom>
              <a:avLst/>
              <a:gdLst/>
              <a:ahLst/>
              <a:cxnLst/>
              <a:rect l="l" t="t" r="r" b="b"/>
              <a:pathLst>
                <a:path w="197" h="194" extrusionOk="0">
                  <a:moveTo>
                    <a:pt x="96" y="13"/>
                  </a:moveTo>
                  <a:lnTo>
                    <a:pt x="197" y="0"/>
                  </a:lnTo>
                  <a:lnTo>
                    <a:pt x="193" y="147"/>
                  </a:lnTo>
                  <a:lnTo>
                    <a:pt x="138" y="194"/>
                  </a:lnTo>
                  <a:lnTo>
                    <a:pt x="28" y="171"/>
                  </a:lnTo>
                  <a:lnTo>
                    <a:pt x="0" y="97"/>
                  </a:lnTo>
                  <a:lnTo>
                    <a:pt x="96" y="1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5" name="Google Shape;675;p62"/>
            <p:cNvSpPr/>
            <p:nvPr/>
          </p:nvSpPr>
          <p:spPr>
            <a:xfrm>
              <a:off x="1786" y="2110"/>
              <a:ext cx="92" cy="75"/>
            </a:xfrm>
            <a:custGeom>
              <a:avLst/>
              <a:gdLst/>
              <a:ahLst/>
              <a:cxnLst/>
              <a:rect l="l" t="t" r="r" b="b"/>
              <a:pathLst>
                <a:path w="366" h="299" extrusionOk="0">
                  <a:moveTo>
                    <a:pt x="115" y="31"/>
                  </a:moveTo>
                  <a:lnTo>
                    <a:pt x="0" y="277"/>
                  </a:lnTo>
                  <a:lnTo>
                    <a:pt x="138" y="299"/>
                  </a:lnTo>
                  <a:lnTo>
                    <a:pt x="311" y="225"/>
                  </a:lnTo>
                  <a:lnTo>
                    <a:pt x="366" y="78"/>
                  </a:lnTo>
                  <a:lnTo>
                    <a:pt x="293" y="0"/>
                  </a:lnTo>
                  <a:lnTo>
                    <a:pt x="115" y="31"/>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6" name="Google Shape;676;p62"/>
            <p:cNvSpPr/>
            <p:nvPr/>
          </p:nvSpPr>
          <p:spPr>
            <a:xfrm>
              <a:off x="1934" y="2062"/>
              <a:ext cx="72" cy="65"/>
            </a:xfrm>
            <a:custGeom>
              <a:avLst/>
              <a:gdLst/>
              <a:ahLst/>
              <a:cxnLst/>
              <a:rect l="l" t="t" r="r" b="b"/>
              <a:pathLst>
                <a:path w="288" h="259" extrusionOk="0">
                  <a:moveTo>
                    <a:pt x="188" y="0"/>
                  </a:moveTo>
                  <a:lnTo>
                    <a:pt x="0" y="65"/>
                  </a:lnTo>
                  <a:lnTo>
                    <a:pt x="55" y="259"/>
                  </a:lnTo>
                  <a:lnTo>
                    <a:pt x="174" y="254"/>
                  </a:lnTo>
                  <a:lnTo>
                    <a:pt x="274" y="189"/>
                  </a:lnTo>
                  <a:lnTo>
                    <a:pt x="288" y="83"/>
                  </a:lnTo>
                  <a:lnTo>
                    <a:pt x="188" y="0"/>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7" name="Google Shape;677;p62"/>
            <p:cNvSpPr/>
            <p:nvPr/>
          </p:nvSpPr>
          <p:spPr>
            <a:xfrm>
              <a:off x="2036" y="1793"/>
              <a:ext cx="164" cy="225"/>
            </a:xfrm>
            <a:custGeom>
              <a:avLst/>
              <a:gdLst/>
              <a:ahLst/>
              <a:cxnLst/>
              <a:rect l="l" t="t" r="r" b="b"/>
              <a:pathLst>
                <a:path w="659" h="903" extrusionOk="0">
                  <a:moveTo>
                    <a:pt x="338" y="28"/>
                  </a:moveTo>
                  <a:lnTo>
                    <a:pt x="109" y="198"/>
                  </a:lnTo>
                  <a:lnTo>
                    <a:pt x="0" y="222"/>
                  </a:lnTo>
                  <a:lnTo>
                    <a:pt x="68" y="903"/>
                  </a:lnTo>
                  <a:lnTo>
                    <a:pt x="246" y="802"/>
                  </a:lnTo>
                  <a:lnTo>
                    <a:pt x="343" y="844"/>
                  </a:lnTo>
                  <a:lnTo>
                    <a:pt x="466" y="756"/>
                  </a:lnTo>
                  <a:lnTo>
                    <a:pt x="540" y="635"/>
                  </a:lnTo>
                  <a:lnTo>
                    <a:pt x="622" y="600"/>
                  </a:lnTo>
                  <a:lnTo>
                    <a:pt x="659" y="475"/>
                  </a:lnTo>
                  <a:lnTo>
                    <a:pt x="627" y="396"/>
                  </a:lnTo>
                  <a:lnTo>
                    <a:pt x="544" y="396"/>
                  </a:lnTo>
                  <a:lnTo>
                    <a:pt x="594" y="110"/>
                  </a:lnTo>
                  <a:lnTo>
                    <a:pt x="457" y="0"/>
                  </a:lnTo>
                  <a:lnTo>
                    <a:pt x="338" y="28"/>
                  </a:lnTo>
                  <a:close/>
                </a:path>
              </a:pathLst>
            </a:custGeom>
            <a:solidFill>
              <a:srgbClr val="F2D8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8" name="Google Shape;678;p62"/>
            <p:cNvSpPr/>
            <p:nvPr/>
          </p:nvSpPr>
          <p:spPr>
            <a:xfrm>
              <a:off x="1719" y="1649"/>
              <a:ext cx="347" cy="540"/>
            </a:xfrm>
            <a:custGeom>
              <a:avLst/>
              <a:gdLst/>
              <a:ahLst/>
              <a:cxnLst/>
              <a:rect l="l" t="t" r="r" b="b"/>
              <a:pathLst>
                <a:path w="1388" h="2162" extrusionOk="0">
                  <a:moveTo>
                    <a:pt x="1177" y="0"/>
                  </a:moveTo>
                  <a:lnTo>
                    <a:pt x="1278" y="78"/>
                  </a:lnTo>
                  <a:lnTo>
                    <a:pt x="1241" y="383"/>
                  </a:lnTo>
                  <a:lnTo>
                    <a:pt x="1283" y="1069"/>
                  </a:lnTo>
                  <a:lnTo>
                    <a:pt x="1388" y="1705"/>
                  </a:lnTo>
                  <a:lnTo>
                    <a:pt x="1077" y="1802"/>
                  </a:lnTo>
                  <a:lnTo>
                    <a:pt x="1058" y="1691"/>
                  </a:lnTo>
                  <a:lnTo>
                    <a:pt x="912" y="1733"/>
                  </a:lnTo>
                  <a:lnTo>
                    <a:pt x="898" y="1875"/>
                  </a:lnTo>
                  <a:lnTo>
                    <a:pt x="559" y="1982"/>
                  </a:lnTo>
                  <a:lnTo>
                    <a:pt x="545" y="1875"/>
                  </a:lnTo>
                  <a:lnTo>
                    <a:pt x="376" y="1862"/>
                  </a:lnTo>
                  <a:lnTo>
                    <a:pt x="349" y="2069"/>
                  </a:lnTo>
                  <a:lnTo>
                    <a:pt x="147" y="2162"/>
                  </a:lnTo>
                  <a:lnTo>
                    <a:pt x="0" y="2093"/>
                  </a:lnTo>
                  <a:lnTo>
                    <a:pt x="1177" y="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79" name="Google Shape;679;p62"/>
            <p:cNvSpPr/>
            <p:nvPr/>
          </p:nvSpPr>
          <p:spPr>
            <a:xfrm>
              <a:off x="1691" y="1635"/>
              <a:ext cx="347" cy="543"/>
            </a:xfrm>
            <a:custGeom>
              <a:avLst/>
              <a:gdLst/>
              <a:ahLst/>
              <a:cxnLst/>
              <a:rect l="l" t="t" r="r" b="b"/>
              <a:pathLst>
                <a:path w="1387" h="2171" extrusionOk="0">
                  <a:moveTo>
                    <a:pt x="298" y="511"/>
                  </a:moveTo>
                  <a:lnTo>
                    <a:pt x="192" y="575"/>
                  </a:lnTo>
                  <a:lnTo>
                    <a:pt x="155" y="562"/>
                  </a:lnTo>
                  <a:lnTo>
                    <a:pt x="27" y="640"/>
                  </a:lnTo>
                  <a:lnTo>
                    <a:pt x="0" y="1576"/>
                  </a:lnTo>
                  <a:lnTo>
                    <a:pt x="64" y="2042"/>
                  </a:lnTo>
                  <a:lnTo>
                    <a:pt x="114" y="2171"/>
                  </a:lnTo>
                  <a:lnTo>
                    <a:pt x="463" y="2056"/>
                  </a:lnTo>
                  <a:lnTo>
                    <a:pt x="503" y="1945"/>
                  </a:lnTo>
                  <a:lnTo>
                    <a:pt x="549" y="1954"/>
                  </a:lnTo>
                  <a:lnTo>
                    <a:pt x="586" y="1935"/>
                  </a:lnTo>
                  <a:lnTo>
                    <a:pt x="641" y="1940"/>
                  </a:lnTo>
                  <a:lnTo>
                    <a:pt x="683" y="1954"/>
                  </a:lnTo>
                  <a:lnTo>
                    <a:pt x="1017" y="1820"/>
                  </a:lnTo>
                  <a:lnTo>
                    <a:pt x="1053" y="1770"/>
                  </a:lnTo>
                  <a:lnTo>
                    <a:pt x="1167" y="1751"/>
                  </a:lnTo>
                  <a:lnTo>
                    <a:pt x="1232" y="1756"/>
                  </a:lnTo>
                  <a:lnTo>
                    <a:pt x="1387" y="1701"/>
                  </a:lnTo>
                  <a:lnTo>
                    <a:pt x="1305" y="1027"/>
                  </a:lnTo>
                  <a:lnTo>
                    <a:pt x="1269" y="460"/>
                  </a:lnTo>
                  <a:lnTo>
                    <a:pt x="1291" y="211"/>
                  </a:lnTo>
                  <a:lnTo>
                    <a:pt x="1324" y="63"/>
                  </a:lnTo>
                  <a:lnTo>
                    <a:pt x="1186" y="0"/>
                  </a:lnTo>
                  <a:lnTo>
                    <a:pt x="939" y="124"/>
                  </a:lnTo>
                  <a:lnTo>
                    <a:pt x="298" y="511"/>
                  </a:lnTo>
                  <a:close/>
                </a:path>
              </a:pathLst>
            </a:custGeom>
            <a:solidFill>
              <a:srgbClr val="E5E5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0" name="Google Shape;680;p62"/>
            <p:cNvSpPr/>
            <p:nvPr/>
          </p:nvSpPr>
          <p:spPr>
            <a:xfrm>
              <a:off x="1768" y="1658"/>
              <a:ext cx="166" cy="225"/>
            </a:xfrm>
            <a:custGeom>
              <a:avLst/>
              <a:gdLst/>
              <a:ahLst/>
              <a:cxnLst/>
              <a:rect l="l" t="t" r="r" b="b"/>
              <a:pathLst>
                <a:path w="664" h="898" extrusionOk="0">
                  <a:moveTo>
                    <a:pt x="632" y="0"/>
                  </a:moveTo>
                  <a:lnTo>
                    <a:pt x="137" y="267"/>
                  </a:lnTo>
                  <a:lnTo>
                    <a:pt x="13" y="331"/>
                  </a:lnTo>
                  <a:lnTo>
                    <a:pt x="0" y="686"/>
                  </a:lnTo>
                  <a:lnTo>
                    <a:pt x="28" y="853"/>
                  </a:lnTo>
                  <a:lnTo>
                    <a:pt x="78" y="898"/>
                  </a:lnTo>
                  <a:lnTo>
                    <a:pt x="627" y="612"/>
                  </a:lnTo>
                  <a:lnTo>
                    <a:pt x="609" y="349"/>
                  </a:lnTo>
                  <a:lnTo>
                    <a:pt x="614" y="82"/>
                  </a:lnTo>
                  <a:lnTo>
                    <a:pt x="664" y="32"/>
                  </a:lnTo>
                  <a:lnTo>
                    <a:pt x="632" y="0"/>
                  </a:lnTo>
                  <a:close/>
                </a:path>
              </a:pathLst>
            </a:custGeom>
            <a:solidFill>
              <a:srgbClr val="BAED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1" name="Google Shape;681;p62"/>
            <p:cNvSpPr/>
            <p:nvPr/>
          </p:nvSpPr>
          <p:spPr>
            <a:xfrm>
              <a:off x="1743" y="1630"/>
              <a:ext cx="388" cy="692"/>
            </a:xfrm>
            <a:custGeom>
              <a:avLst/>
              <a:gdLst/>
              <a:ahLst/>
              <a:cxnLst/>
              <a:rect l="l" t="t" r="r" b="b"/>
              <a:pathLst>
                <a:path w="1552" h="2767" extrusionOk="0">
                  <a:moveTo>
                    <a:pt x="975" y="0"/>
                  </a:moveTo>
                  <a:lnTo>
                    <a:pt x="1090" y="50"/>
                  </a:lnTo>
                  <a:lnTo>
                    <a:pt x="1143" y="86"/>
                  </a:lnTo>
                  <a:lnTo>
                    <a:pt x="1192" y="130"/>
                  </a:lnTo>
                  <a:lnTo>
                    <a:pt x="1201" y="169"/>
                  </a:lnTo>
                  <a:lnTo>
                    <a:pt x="1192" y="214"/>
                  </a:lnTo>
                  <a:lnTo>
                    <a:pt x="1174" y="540"/>
                  </a:lnTo>
                  <a:lnTo>
                    <a:pt x="1189" y="880"/>
                  </a:lnTo>
                  <a:lnTo>
                    <a:pt x="1228" y="1281"/>
                  </a:lnTo>
                  <a:lnTo>
                    <a:pt x="1262" y="1499"/>
                  </a:lnTo>
                  <a:lnTo>
                    <a:pt x="1283" y="1624"/>
                  </a:lnTo>
                  <a:lnTo>
                    <a:pt x="1310" y="1747"/>
                  </a:lnTo>
                  <a:lnTo>
                    <a:pt x="1312" y="1776"/>
                  </a:lnTo>
                  <a:lnTo>
                    <a:pt x="1299" y="1802"/>
                  </a:lnTo>
                  <a:lnTo>
                    <a:pt x="1273" y="1819"/>
                  </a:lnTo>
                  <a:lnTo>
                    <a:pt x="1245" y="1828"/>
                  </a:lnTo>
                  <a:lnTo>
                    <a:pt x="1074" y="1877"/>
                  </a:lnTo>
                  <a:lnTo>
                    <a:pt x="1040" y="1882"/>
                  </a:lnTo>
                  <a:lnTo>
                    <a:pt x="1012" y="1871"/>
                  </a:lnTo>
                  <a:lnTo>
                    <a:pt x="1035" y="1846"/>
                  </a:lnTo>
                  <a:lnTo>
                    <a:pt x="1069" y="1831"/>
                  </a:lnTo>
                  <a:lnTo>
                    <a:pt x="1238" y="1784"/>
                  </a:lnTo>
                  <a:lnTo>
                    <a:pt x="1226" y="1758"/>
                  </a:lnTo>
                  <a:lnTo>
                    <a:pt x="1203" y="1736"/>
                  </a:lnTo>
                  <a:lnTo>
                    <a:pt x="1155" y="1748"/>
                  </a:lnTo>
                  <a:lnTo>
                    <a:pt x="1007" y="1795"/>
                  </a:lnTo>
                  <a:lnTo>
                    <a:pt x="984" y="1787"/>
                  </a:lnTo>
                  <a:lnTo>
                    <a:pt x="986" y="1874"/>
                  </a:lnTo>
                  <a:lnTo>
                    <a:pt x="969" y="1887"/>
                  </a:lnTo>
                  <a:lnTo>
                    <a:pt x="946" y="1790"/>
                  </a:lnTo>
                  <a:lnTo>
                    <a:pt x="924" y="1788"/>
                  </a:lnTo>
                  <a:lnTo>
                    <a:pt x="912" y="1808"/>
                  </a:lnTo>
                  <a:lnTo>
                    <a:pt x="906" y="1860"/>
                  </a:lnTo>
                  <a:lnTo>
                    <a:pt x="903" y="1882"/>
                  </a:lnTo>
                  <a:lnTo>
                    <a:pt x="901" y="1803"/>
                  </a:lnTo>
                  <a:lnTo>
                    <a:pt x="873" y="1809"/>
                  </a:lnTo>
                  <a:lnTo>
                    <a:pt x="857" y="1842"/>
                  </a:lnTo>
                  <a:lnTo>
                    <a:pt x="852" y="1873"/>
                  </a:lnTo>
                  <a:lnTo>
                    <a:pt x="829" y="1814"/>
                  </a:lnTo>
                  <a:lnTo>
                    <a:pt x="814" y="1887"/>
                  </a:lnTo>
                  <a:lnTo>
                    <a:pt x="831" y="1921"/>
                  </a:lnTo>
                  <a:lnTo>
                    <a:pt x="862" y="1946"/>
                  </a:lnTo>
                  <a:lnTo>
                    <a:pt x="945" y="1943"/>
                  </a:lnTo>
                  <a:lnTo>
                    <a:pt x="1014" y="1904"/>
                  </a:lnTo>
                  <a:lnTo>
                    <a:pt x="1039" y="1927"/>
                  </a:lnTo>
                  <a:lnTo>
                    <a:pt x="1018" y="1964"/>
                  </a:lnTo>
                  <a:lnTo>
                    <a:pt x="979" y="1982"/>
                  </a:lnTo>
                  <a:lnTo>
                    <a:pt x="990" y="1997"/>
                  </a:lnTo>
                  <a:lnTo>
                    <a:pt x="1010" y="2001"/>
                  </a:lnTo>
                  <a:lnTo>
                    <a:pt x="1052" y="1998"/>
                  </a:lnTo>
                  <a:lnTo>
                    <a:pt x="1098" y="1964"/>
                  </a:lnTo>
                  <a:lnTo>
                    <a:pt x="1101" y="1893"/>
                  </a:lnTo>
                  <a:lnTo>
                    <a:pt x="1128" y="1885"/>
                  </a:lnTo>
                  <a:lnTo>
                    <a:pt x="1140" y="1901"/>
                  </a:lnTo>
                  <a:lnTo>
                    <a:pt x="1137" y="1996"/>
                  </a:lnTo>
                  <a:lnTo>
                    <a:pt x="1218" y="1964"/>
                  </a:lnTo>
                  <a:lnTo>
                    <a:pt x="1256" y="1941"/>
                  </a:lnTo>
                  <a:lnTo>
                    <a:pt x="1295" y="1917"/>
                  </a:lnTo>
                  <a:lnTo>
                    <a:pt x="1405" y="1809"/>
                  </a:lnTo>
                  <a:lnTo>
                    <a:pt x="1488" y="1701"/>
                  </a:lnTo>
                  <a:lnTo>
                    <a:pt x="1519" y="1574"/>
                  </a:lnTo>
                  <a:lnTo>
                    <a:pt x="1525" y="1571"/>
                  </a:lnTo>
                  <a:lnTo>
                    <a:pt x="1549" y="1597"/>
                  </a:lnTo>
                  <a:lnTo>
                    <a:pt x="1552" y="1633"/>
                  </a:lnTo>
                  <a:lnTo>
                    <a:pt x="1532" y="1705"/>
                  </a:lnTo>
                  <a:lnTo>
                    <a:pt x="1499" y="1779"/>
                  </a:lnTo>
                  <a:lnTo>
                    <a:pt x="1476" y="1813"/>
                  </a:lnTo>
                  <a:lnTo>
                    <a:pt x="1450" y="1846"/>
                  </a:lnTo>
                  <a:lnTo>
                    <a:pt x="1416" y="1955"/>
                  </a:lnTo>
                  <a:lnTo>
                    <a:pt x="1394" y="2019"/>
                  </a:lnTo>
                  <a:lnTo>
                    <a:pt x="1366" y="2082"/>
                  </a:lnTo>
                  <a:lnTo>
                    <a:pt x="1325" y="2212"/>
                  </a:lnTo>
                  <a:lnTo>
                    <a:pt x="1328" y="2229"/>
                  </a:lnTo>
                  <a:lnTo>
                    <a:pt x="1325" y="2245"/>
                  </a:lnTo>
                  <a:lnTo>
                    <a:pt x="1306" y="2272"/>
                  </a:lnTo>
                  <a:lnTo>
                    <a:pt x="1294" y="2291"/>
                  </a:lnTo>
                  <a:lnTo>
                    <a:pt x="1273" y="2300"/>
                  </a:lnTo>
                  <a:lnTo>
                    <a:pt x="1228" y="2309"/>
                  </a:lnTo>
                  <a:lnTo>
                    <a:pt x="1144" y="2303"/>
                  </a:lnTo>
                  <a:lnTo>
                    <a:pt x="1065" y="2277"/>
                  </a:lnTo>
                  <a:lnTo>
                    <a:pt x="1101" y="2261"/>
                  </a:lnTo>
                  <a:lnTo>
                    <a:pt x="1150" y="2267"/>
                  </a:lnTo>
                  <a:lnTo>
                    <a:pt x="1286" y="2256"/>
                  </a:lnTo>
                  <a:lnTo>
                    <a:pt x="1290" y="2160"/>
                  </a:lnTo>
                  <a:lnTo>
                    <a:pt x="1308" y="2115"/>
                  </a:lnTo>
                  <a:lnTo>
                    <a:pt x="1328" y="2070"/>
                  </a:lnTo>
                  <a:lnTo>
                    <a:pt x="1369" y="1979"/>
                  </a:lnTo>
                  <a:lnTo>
                    <a:pt x="1364" y="1973"/>
                  </a:lnTo>
                  <a:lnTo>
                    <a:pt x="1284" y="2008"/>
                  </a:lnTo>
                  <a:lnTo>
                    <a:pt x="1201" y="2022"/>
                  </a:lnTo>
                  <a:lnTo>
                    <a:pt x="1187" y="2036"/>
                  </a:lnTo>
                  <a:lnTo>
                    <a:pt x="1205" y="2065"/>
                  </a:lnTo>
                  <a:lnTo>
                    <a:pt x="1246" y="2180"/>
                  </a:lnTo>
                  <a:lnTo>
                    <a:pt x="1235" y="2213"/>
                  </a:lnTo>
                  <a:lnTo>
                    <a:pt x="1205" y="2232"/>
                  </a:lnTo>
                  <a:lnTo>
                    <a:pt x="1130" y="2243"/>
                  </a:lnTo>
                  <a:lnTo>
                    <a:pt x="1072" y="2229"/>
                  </a:lnTo>
                  <a:lnTo>
                    <a:pt x="1017" y="2311"/>
                  </a:lnTo>
                  <a:lnTo>
                    <a:pt x="1039" y="2331"/>
                  </a:lnTo>
                  <a:lnTo>
                    <a:pt x="1023" y="2360"/>
                  </a:lnTo>
                  <a:lnTo>
                    <a:pt x="1051" y="2397"/>
                  </a:lnTo>
                  <a:lnTo>
                    <a:pt x="1063" y="2457"/>
                  </a:lnTo>
                  <a:lnTo>
                    <a:pt x="1089" y="2514"/>
                  </a:lnTo>
                  <a:lnTo>
                    <a:pt x="1104" y="2632"/>
                  </a:lnTo>
                  <a:lnTo>
                    <a:pt x="1090" y="2664"/>
                  </a:lnTo>
                  <a:lnTo>
                    <a:pt x="1062" y="2678"/>
                  </a:lnTo>
                  <a:lnTo>
                    <a:pt x="997" y="2719"/>
                  </a:lnTo>
                  <a:lnTo>
                    <a:pt x="930" y="2750"/>
                  </a:lnTo>
                  <a:lnTo>
                    <a:pt x="839" y="2767"/>
                  </a:lnTo>
                  <a:lnTo>
                    <a:pt x="745" y="2766"/>
                  </a:lnTo>
                  <a:lnTo>
                    <a:pt x="728" y="2758"/>
                  </a:lnTo>
                  <a:lnTo>
                    <a:pt x="702" y="2736"/>
                  </a:lnTo>
                  <a:lnTo>
                    <a:pt x="692" y="2707"/>
                  </a:lnTo>
                  <a:lnTo>
                    <a:pt x="698" y="2675"/>
                  </a:lnTo>
                  <a:lnTo>
                    <a:pt x="717" y="2647"/>
                  </a:lnTo>
                  <a:lnTo>
                    <a:pt x="736" y="2622"/>
                  </a:lnTo>
                  <a:lnTo>
                    <a:pt x="757" y="2626"/>
                  </a:lnTo>
                  <a:lnTo>
                    <a:pt x="761" y="2650"/>
                  </a:lnTo>
                  <a:lnTo>
                    <a:pt x="756" y="2723"/>
                  </a:lnTo>
                  <a:lnTo>
                    <a:pt x="869" y="2709"/>
                  </a:lnTo>
                  <a:lnTo>
                    <a:pt x="979" y="2678"/>
                  </a:lnTo>
                  <a:lnTo>
                    <a:pt x="986" y="2669"/>
                  </a:lnTo>
                  <a:lnTo>
                    <a:pt x="811" y="2644"/>
                  </a:lnTo>
                  <a:lnTo>
                    <a:pt x="798" y="2618"/>
                  </a:lnTo>
                  <a:lnTo>
                    <a:pt x="829" y="2612"/>
                  </a:lnTo>
                  <a:lnTo>
                    <a:pt x="946" y="2627"/>
                  </a:lnTo>
                  <a:lnTo>
                    <a:pt x="1054" y="2595"/>
                  </a:lnTo>
                  <a:lnTo>
                    <a:pt x="1046" y="2547"/>
                  </a:lnTo>
                  <a:lnTo>
                    <a:pt x="1027" y="2500"/>
                  </a:lnTo>
                  <a:lnTo>
                    <a:pt x="990" y="2389"/>
                  </a:lnTo>
                  <a:lnTo>
                    <a:pt x="947" y="2412"/>
                  </a:lnTo>
                  <a:lnTo>
                    <a:pt x="903" y="2434"/>
                  </a:lnTo>
                  <a:lnTo>
                    <a:pt x="892" y="2422"/>
                  </a:lnTo>
                  <a:lnTo>
                    <a:pt x="931" y="2392"/>
                  </a:lnTo>
                  <a:lnTo>
                    <a:pt x="972" y="2360"/>
                  </a:lnTo>
                  <a:lnTo>
                    <a:pt x="994" y="2319"/>
                  </a:lnTo>
                  <a:lnTo>
                    <a:pt x="961" y="2337"/>
                  </a:lnTo>
                  <a:lnTo>
                    <a:pt x="927" y="2354"/>
                  </a:lnTo>
                  <a:lnTo>
                    <a:pt x="892" y="2360"/>
                  </a:lnTo>
                  <a:lnTo>
                    <a:pt x="885" y="2341"/>
                  </a:lnTo>
                  <a:lnTo>
                    <a:pt x="933" y="2306"/>
                  </a:lnTo>
                  <a:lnTo>
                    <a:pt x="979" y="2271"/>
                  </a:lnTo>
                  <a:lnTo>
                    <a:pt x="1034" y="2211"/>
                  </a:lnTo>
                  <a:lnTo>
                    <a:pt x="1072" y="2152"/>
                  </a:lnTo>
                  <a:lnTo>
                    <a:pt x="1045" y="2124"/>
                  </a:lnTo>
                  <a:lnTo>
                    <a:pt x="1013" y="2103"/>
                  </a:lnTo>
                  <a:lnTo>
                    <a:pt x="945" y="2071"/>
                  </a:lnTo>
                  <a:lnTo>
                    <a:pt x="853" y="2057"/>
                  </a:lnTo>
                  <a:lnTo>
                    <a:pt x="765" y="2081"/>
                  </a:lnTo>
                  <a:lnTo>
                    <a:pt x="706" y="2178"/>
                  </a:lnTo>
                  <a:lnTo>
                    <a:pt x="680" y="2384"/>
                  </a:lnTo>
                  <a:lnTo>
                    <a:pt x="704" y="2428"/>
                  </a:lnTo>
                  <a:lnTo>
                    <a:pt x="732" y="2470"/>
                  </a:lnTo>
                  <a:lnTo>
                    <a:pt x="725" y="2486"/>
                  </a:lnTo>
                  <a:lnTo>
                    <a:pt x="737" y="2502"/>
                  </a:lnTo>
                  <a:lnTo>
                    <a:pt x="776" y="2594"/>
                  </a:lnTo>
                  <a:lnTo>
                    <a:pt x="748" y="2580"/>
                  </a:lnTo>
                  <a:lnTo>
                    <a:pt x="728" y="2550"/>
                  </a:lnTo>
                  <a:lnTo>
                    <a:pt x="693" y="2472"/>
                  </a:lnTo>
                  <a:lnTo>
                    <a:pt x="658" y="2428"/>
                  </a:lnTo>
                  <a:lnTo>
                    <a:pt x="636" y="2376"/>
                  </a:lnTo>
                  <a:lnTo>
                    <a:pt x="564" y="2407"/>
                  </a:lnTo>
                  <a:lnTo>
                    <a:pt x="549" y="2443"/>
                  </a:lnTo>
                  <a:lnTo>
                    <a:pt x="560" y="2486"/>
                  </a:lnTo>
                  <a:lnTo>
                    <a:pt x="561" y="2489"/>
                  </a:lnTo>
                  <a:lnTo>
                    <a:pt x="568" y="2569"/>
                  </a:lnTo>
                  <a:lnTo>
                    <a:pt x="560" y="2607"/>
                  </a:lnTo>
                  <a:lnTo>
                    <a:pt x="537" y="2639"/>
                  </a:lnTo>
                  <a:lnTo>
                    <a:pt x="499" y="2669"/>
                  </a:lnTo>
                  <a:lnTo>
                    <a:pt x="458" y="2689"/>
                  </a:lnTo>
                  <a:lnTo>
                    <a:pt x="370" y="2723"/>
                  </a:lnTo>
                  <a:lnTo>
                    <a:pt x="312" y="2740"/>
                  </a:lnTo>
                  <a:lnTo>
                    <a:pt x="250" y="2747"/>
                  </a:lnTo>
                  <a:lnTo>
                    <a:pt x="193" y="2734"/>
                  </a:lnTo>
                  <a:lnTo>
                    <a:pt x="151" y="2688"/>
                  </a:lnTo>
                  <a:lnTo>
                    <a:pt x="151" y="2660"/>
                  </a:lnTo>
                  <a:lnTo>
                    <a:pt x="165" y="2633"/>
                  </a:lnTo>
                  <a:lnTo>
                    <a:pt x="185" y="2610"/>
                  </a:lnTo>
                  <a:lnTo>
                    <a:pt x="209" y="2592"/>
                  </a:lnTo>
                  <a:lnTo>
                    <a:pt x="239" y="2617"/>
                  </a:lnTo>
                  <a:lnTo>
                    <a:pt x="226" y="2699"/>
                  </a:lnTo>
                  <a:lnTo>
                    <a:pt x="387" y="2658"/>
                  </a:lnTo>
                  <a:lnTo>
                    <a:pt x="322" y="2639"/>
                  </a:lnTo>
                  <a:lnTo>
                    <a:pt x="289" y="2622"/>
                  </a:lnTo>
                  <a:lnTo>
                    <a:pt x="284" y="2607"/>
                  </a:lnTo>
                  <a:lnTo>
                    <a:pt x="299" y="2600"/>
                  </a:lnTo>
                  <a:lnTo>
                    <a:pt x="409" y="2617"/>
                  </a:lnTo>
                  <a:lnTo>
                    <a:pt x="508" y="2583"/>
                  </a:lnTo>
                  <a:lnTo>
                    <a:pt x="520" y="2498"/>
                  </a:lnTo>
                  <a:lnTo>
                    <a:pt x="510" y="2455"/>
                  </a:lnTo>
                  <a:lnTo>
                    <a:pt x="489" y="2419"/>
                  </a:lnTo>
                  <a:lnTo>
                    <a:pt x="447" y="2407"/>
                  </a:lnTo>
                  <a:lnTo>
                    <a:pt x="500" y="2373"/>
                  </a:lnTo>
                  <a:lnTo>
                    <a:pt x="557" y="2341"/>
                  </a:lnTo>
                  <a:lnTo>
                    <a:pt x="671" y="2214"/>
                  </a:lnTo>
                  <a:lnTo>
                    <a:pt x="676" y="2160"/>
                  </a:lnTo>
                  <a:lnTo>
                    <a:pt x="599" y="2144"/>
                  </a:lnTo>
                  <a:lnTo>
                    <a:pt x="524" y="2157"/>
                  </a:lnTo>
                  <a:lnTo>
                    <a:pt x="488" y="2211"/>
                  </a:lnTo>
                  <a:lnTo>
                    <a:pt x="448" y="2241"/>
                  </a:lnTo>
                  <a:lnTo>
                    <a:pt x="403" y="2261"/>
                  </a:lnTo>
                  <a:lnTo>
                    <a:pt x="306" y="2264"/>
                  </a:lnTo>
                  <a:lnTo>
                    <a:pt x="255" y="2335"/>
                  </a:lnTo>
                  <a:lnTo>
                    <a:pt x="229" y="2418"/>
                  </a:lnTo>
                  <a:lnTo>
                    <a:pt x="249" y="2497"/>
                  </a:lnTo>
                  <a:lnTo>
                    <a:pt x="264" y="2547"/>
                  </a:lnTo>
                  <a:lnTo>
                    <a:pt x="262" y="2595"/>
                  </a:lnTo>
                  <a:lnTo>
                    <a:pt x="227" y="2564"/>
                  </a:lnTo>
                  <a:lnTo>
                    <a:pt x="210" y="2519"/>
                  </a:lnTo>
                  <a:lnTo>
                    <a:pt x="201" y="2472"/>
                  </a:lnTo>
                  <a:lnTo>
                    <a:pt x="184" y="2428"/>
                  </a:lnTo>
                  <a:lnTo>
                    <a:pt x="187" y="2372"/>
                  </a:lnTo>
                  <a:lnTo>
                    <a:pt x="206" y="2321"/>
                  </a:lnTo>
                  <a:lnTo>
                    <a:pt x="237" y="2273"/>
                  </a:lnTo>
                  <a:lnTo>
                    <a:pt x="268" y="2225"/>
                  </a:lnTo>
                  <a:lnTo>
                    <a:pt x="237" y="2189"/>
                  </a:lnTo>
                  <a:lnTo>
                    <a:pt x="242" y="2173"/>
                  </a:lnTo>
                  <a:lnTo>
                    <a:pt x="268" y="2184"/>
                  </a:lnTo>
                  <a:lnTo>
                    <a:pt x="276" y="2165"/>
                  </a:lnTo>
                  <a:lnTo>
                    <a:pt x="292" y="2149"/>
                  </a:lnTo>
                  <a:lnTo>
                    <a:pt x="314" y="2153"/>
                  </a:lnTo>
                  <a:lnTo>
                    <a:pt x="364" y="2160"/>
                  </a:lnTo>
                  <a:lnTo>
                    <a:pt x="421" y="2138"/>
                  </a:lnTo>
                  <a:lnTo>
                    <a:pt x="463" y="2089"/>
                  </a:lnTo>
                  <a:lnTo>
                    <a:pt x="441" y="2036"/>
                  </a:lnTo>
                  <a:lnTo>
                    <a:pt x="439" y="1977"/>
                  </a:lnTo>
                  <a:lnTo>
                    <a:pt x="436" y="1975"/>
                  </a:lnTo>
                  <a:lnTo>
                    <a:pt x="404" y="2025"/>
                  </a:lnTo>
                  <a:lnTo>
                    <a:pt x="391" y="2084"/>
                  </a:lnTo>
                  <a:lnTo>
                    <a:pt x="380" y="2034"/>
                  </a:lnTo>
                  <a:lnTo>
                    <a:pt x="397" y="1982"/>
                  </a:lnTo>
                  <a:lnTo>
                    <a:pt x="391" y="1968"/>
                  </a:lnTo>
                  <a:lnTo>
                    <a:pt x="375" y="1965"/>
                  </a:lnTo>
                  <a:lnTo>
                    <a:pt x="345" y="1987"/>
                  </a:lnTo>
                  <a:lnTo>
                    <a:pt x="333" y="2014"/>
                  </a:lnTo>
                  <a:lnTo>
                    <a:pt x="329" y="2014"/>
                  </a:lnTo>
                  <a:lnTo>
                    <a:pt x="329" y="1996"/>
                  </a:lnTo>
                  <a:lnTo>
                    <a:pt x="317" y="1985"/>
                  </a:lnTo>
                  <a:lnTo>
                    <a:pt x="290" y="2001"/>
                  </a:lnTo>
                  <a:lnTo>
                    <a:pt x="267" y="2072"/>
                  </a:lnTo>
                  <a:lnTo>
                    <a:pt x="283" y="2142"/>
                  </a:lnTo>
                  <a:lnTo>
                    <a:pt x="213" y="2126"/>
                  </a:lnTo>
                  <a:lnTo>
                    <a:pt x="181" y="2114"/>
                  </a:lnTo>
                  <a:lnTo>
                    <a:pt x="146" y="2124"/>
                  </a:lnTo>
                  <a:lnTo>
                    <a:pt x="68" y="2148"/>
                  </a:lnTo>
                  <a:lnTo>
                    <a:pt x="60" y="2137"/>
                  </a:lnTo>
                  <a:lnTo>
                    <a:pt x="121" y="2099"/>
                  </a:lnTo>
                  <a:lnTo>
                    <a:pt x="89" y="1977"/>
                  </a:lnTo>
                  <a:lnTo>
                    <a:pt x="34" y="1755"/>
                  </a:lnTo>
                  <a:lnTo>
                    <a:pt x="11" y="1602"/>
                  </a:lnTo>
                  <a:lnTo>
                    <a:pt x="0" y="1428"/>
                  </a:lnTo>
                  <a:lnTo>
                    <a:pt x="8" y="1358"/>
                  </a:lnTo>
                  <a:lnTo>
                    <a:pt x="17" y="1371"/>
                  </a:lnTo>
                  <a:lnTo>
                    <a:pt x="18" y="1397"/>
                  </a:lnTo>
                  <a:lnTo>
                    <a:pt x="27" y="1529"/>
                  </a:lnTo>
                  <a:lnTo>
                    <a:pt x="45" y="1657"/>
                  </a:lnTo>
                  <a:lnTo>
                    <a:pt x="62" y="1757"/>
                  </a:lnTo>
                  <a:lnTo>
                    <a:pt x="94" y="1878"/>
                  </a:lnTo>
                  <a:lnTo>
                    <a:pt x="108" y="1953"/>
                  </a:lnTo>
                  <a:lnTo>
                    <a:pt x="127" y="2025"/>
                  </a:lnTo>
                  <a:lnTo>
                    <a:pt x="148" y="2084"/>
                  </a:lnTo>
                  <a:lnTo>
                    <a:pt x="179" y="2087"/>
                  </a:lnTo>
                  <a:lnTo>
                    <a:pt x="212" y="2076"/>
                  </a:lnTo>
                  <a:lnTo>
                    <a:pt x="242" y="2062"/>
                  </a:lnTo>
                  <a:lnTo>
                    <a:pt x="250" y="2030"/>
                  </a:lnTo>
                  <a:lnTo>
                    <a:pt x="277" y="1974"/>
                  </a:lnTo>
                  <a:lnTo>
                    <a:pt x="303" y="1957"/>
                  </a:lnTo>
                  <a:lnTo>
                    <a:pt x="333" y="1958"/>
                  </a:lnTo>
                  <a:lnTo>
                    <a:pt x="361" y="1944"/>
                  </a:lnTo>
                  <a:lnTo>
                    <a:pt x="393" y="1938"/>
                  </a:lnTo>
                  <a:lnTo>
                    <a:pt x="428" y="1942"/>
                  </a:lnTo>
                  <a:lnTo>
                    <a:pt x="461" y="1954"/>
                  </a:lnTo>
                  <a:lnTo>
                    <a:pt x="470" y="1996"/>
                  </a:lnTo>
                  <a:lnTo>
                    <a:pt x="472" y="2040"/>
                  </a:lnTo>
                  <a:lnTo>
                    <a:pt x="588" y="1993"/>
                  </a:lnTo>
                  <a:lnTo>
                    <a:pt x="646" y="1969"/>
                  </a:lnTo>
                  <a:lnTo>
                    <a:pt x="704" y="1949"/>
                  </a:lnTo>
                  <a:lnTo>
                    <a:pt x="793" y="1920"/>
                  </a:lnTo>
                  <a:lnTo>
                    <a:pt x="804" y="1852"/>
                  </a:lnTo>
                  <a:lnTo>
                    <a:pt x="808" y="1811"/>
                  </a:lnTo>
                  <a:lnTo>
                    <a:pt x="824" y="1797"/>
                  </a:lnTo>
                  <a:lnTo>
                    <a:pt x="846" y="1797"/>
                  </a:lnTo>
                  <a:lnTo>
                    <a:pt x="866" y="1780"/>
                  </a:lnTo>
                  <a:lnTo>
                    <a:pt x="890" y="1776"/>
                  </a:lnTo>
                  <a:lnTo>
                    <a:pt x="929" y="1761"/>
                  </a:lnTo>
                  <a:lnTo>
                    <a:pt x="967" y="1745"/>
                  </a:lnTo>
                  <a:lnTo>
                    <a:pt x="986" y="1760"/>
                  </a:lnTo>
                  <a:lnTo>
                    <a:pt x="1006" y="1766"/>
                  </a:lnTo>
                  <a:lnTo>
                    <a:pt x="1094" y="1738"/>
                  </a:lnTo>
                  <a:lnTo>
                    <a:pt x="1182" y="1715"/>
                  </a:lnTo>
                  <a:lnTo>
                    <a:pt x="1217" y="1722"/>
                  </a:lnTo>
                  <a:lnTo>
                    <a:pt x="1239" y="1726"/>
                  </a:lnTo>
                  <a:lnTo>
                    <a:pt x="1249" y="1716"/>
                  </a:lnTo>
                  <a:lnTo>
                    <a:pt x="1217" y="1538"/>
                  </a:lnTo>
                  <a:lnTo>
                    <a:pt x="1190" y="1359"/>
                  </a:lnTo>
                  <a:lnTo>
                    <a:pt x="1140" y="870"/>
                  </a:lnTo>
                  <a:lnTo>
                    <a:pt x="1127" y="585"/>
                  </a:lnTo>
                  <a:lnTo>
                    <a:pt x="1144" y="302"/>
                  </a:lnTo>
                  <a:lnTo>
                    <a:pt x="1150" y="142"/>
                  </a:lnTo>
                  <a:lnTo>
                    <a:pt x="1118" y="114"/>
                  </a:lnTo>
                  <a:lnTo>
                    <a:pt x="1084" y="91"/>
                  </a:lnTo>
                  <a:lnTo>
                    <a:pt x="969" y="15"/>
                  </a:lnTo>
                  <a:lnTo>
                    <a:pt x="97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2" name="Google Shape;682;p62"/>
            <p:cNvSpPr/>
            <p:nvPr/>
          </p:nvSpPr>
          <p:spPr>
            <a:xfrm>
              <a:off x="1793" y="1635"/>
              <a:ext cx="190" cy="248"/>
            </a:xfrm>
            <a:custGeom>
              <a:avLst/>
              <a:gdLst/>
              <a:ahLst/>
              <a:cxnLst/>
              <a:rect l="l" t="t" r="r" b="b"/>
              <a:pathLst>
                <a:path w="762" h="992" extrusionOk="0">
                  <a:moveTo>
                    <a:pt x="735" y="0"/>
                  </a:moveTo>
                  <a:lnTo>
                    <a:pt x="762" y="24"/>
                  </a:lnTo>
                  <a:lnTo>
                    <a:pt x="729" y="49"/>
                  </a:lnTo>
                  <a:lnTo>
                    <a:pt x="693" y="69"/>
                  </a:lnTo>
                  <a:lnTo>
                    <a:pt x="621" y="103"/>
                  </a:lnTo>
                  <a:lnTo>
                    <a:pt x="586" y="134"/>
                  </a:lnTo>
                  <a:lnTo>
                    <a:pt x="571" y="154"/>
                  </a:lnTo>
                  <a:lnTo>
                    <a:pt x="549" y="160"/>
                  </a:lnTo>
                  <a:lnTo>
                    <a:pt x="529" y="238"/>
                  </a:lnTo>
                  <a:lnTo>
                    <a:pt x="522" y="323"/>
                  </a:lnTo>
                  <a:lnTo>
                    <a:pt x="524" y="369"/>
                  </a:lnTo>
                  <a:lnTo>
                    <a:pt x="521" y="412"/>
                  </a:lnTo>
                  <a:lnTo>
                    <a:pt x="536" y="657"/>
                  </a:lnTo>
                  <a:lnTo>
                    <a:pt x="538" y="673"/>
                  </a:lnTo>
                  <a:lnTo>
                    <a:pt x="551" y="678"/>
                  </a:lnTo>
                  <a:lnTo>
                    <a:pt x="559" y="657"/>
                  </a:lnTo>
                  <a:lnTo>
                    <a:pt x="549" y="440"/>
                  </a:lnTo>
                  <a:lnTo>
                    <a:pt x="554" y="220"/>
                  </a:lnTo>
                  <a:lnTo>
                    <a:pt x="557" y="220"/>
                  </a:lnTo>
                  <a:lnTo>
                    <a:pt x="559" y="286"/>
                  </a:lnTo>
                  <a:lnTo>
                    <a:pt x="575" y="446"/>
                  </a:lnTo>
                  <a:lnTo>
                    <a:pt x="582" y="593"/>
                  </a:lnTo>
                  <a:lnTo>
                    <a:pt x="586" y="648"/>
                  </a:lnTo>
                  <a:lnTo>
                    <a:pt x="582" y="683"/>
                  </a:lnTo>
                  <a:lnTo>
                    <a:pt x="564" y="711"/>
                  </a:lnTo>
                  <a:lnTo>
                    <a:pt x="535" y="731"/>
                  </a:lnTo>
                  <a:lnTo>
                    <a:pt x="504" y="741"/>
                  </a:lnTo>
                  <a:lnTo>
                    <a:pt x="446" y="769"/>
                  </a:lnTo>
                  <a:lnTo>
                    <a:pt x="387" y="795"/>
                  </a:lnTo>
                  <a:lnTo>
                    <a:pt x="270" y="846"/>
                  </a:lnTo>
                  <a:lnTo>
                    <a:pt x="215" y="874"/>
                  </a:lnTo>
                  <a:lnTo>
                    <a:pt x="160" y="903"/>
                  </a:lnTo>
                  <a:lnTo>
                    <a:pt x="87" y="946"/>
                  </a:lnTo>
                  <a:lnTo>
                    <a:pt x="14" y="992"/>
                  </a:lnTo>
                  <a:lnTo>
                    <a:pt x="0" y="976"/>
                  </a:lnTo>
                  <a:lnTo>
                    <a:pt x="66" y="933"/>
                  </a:lnTo>
                  <a:lnTo>
                    <a:pt x="133" y="893"/>
                  </a:lnTo>
                  <a:lnTo>
                    <a:pt x="200" y="855"/>
                  </a:lnTo>
                  <a:lnTo>
                    <a:pt x="270" y="820"/>
                  </a:lnTo>
                  <a:lnTo>
                    <a:pt x="366" y="771"/>
                  </a:lnTo>
                  <a:lnTo>
                    <a:pt x="436" y="743"/>
                  </a:lnTo>
                  <a:lnTo>
                    <a:pt x="502" y="711"/>
                  </a:lnTo>
                  <a:lnTo>
                    <a:pt x="505" y="655"/>
                  </a:lnTo>
                  <a:lnTo>
                    <a:pt x="492" y="474"/>
                  </a:lnTo>
                  <a:lnTo>
                    <a:pt x="492" y="344"/>
                  </a:lnTo>
                  <a:lnTo>
                    <a:pt x="499" y="221"/>
                  </a:lnTo>
                  <a:lnTo>
                    <a:pt x="508" y="168"/>
                  </a:lnTo>
                  <a:lnTo>
                    <a:pt x="515" y="145"/>
                  </a:lnTo>
                  <a:lnTo>
                    <a:pt x="536" y="134"/>
                  </a:lnTo>
                  <a:lnTo>
                    <a:pt x="546" y="130"/>
                  </a:lnTo>
                  <a:lnTo>
                    <a:pt x="541" y="122"/>
                  </a:lnTo>
                  <a:lnTo>
                    <a:pt x="515" y="122"/>
                  </a:lnTo>
                  <a:lnTo>
                    <a:pt x="466" y="148"/>
                  </a:lnTo>
                  <a:lnTo>
                    <a:pt x="417" y="173"/>
                  </a:lnTo>
                  <a:lnTo>
                    <a:pt x="369" y="198"/>
                  </a:lnTo>
                  <a:lnTo>
                    <a:pt x="320" y="224"/>
                  </a:lnTo>
                  <a:lnTo>
                    <a:pt x="271" y="251"/>
                  </a:lnTo>
                  <a:lnTo>
                    <a:pt x="222" y="278"/>
                  </a:lnTo>
                  <a:lnTo>
                    <a:pt x="174" y="305"/>
                  </a:lnTo>
                  <a:lnTo>
                    <a:pt x="126" y="333"/>
                  </a:lnTo>
                  <a:lnTo>
                    <a:pt x="89" y="355"/>
                  </a:lnTo>
                  <a:lnTo>
                    <a:pt x="63" y="335"/>
                  </a:lnTo>
                  <a:lnTo>
                    <a:pt x="126" y="295"/>
                  </a:lnTo>
                  <a:lnTo>
                    <a:pt x="189" y="256"/>
                  </a:lnTo>
                  <a:lnTo>
                    <a:pt x="272" y="213"/>
                  </a:lnTo>
                  <a:lnTo>
                    <a:pt x="355" y="166"/>
                  </a:lnTo>
                  <a:lnTo>
                    <a:pt x="437" y="122"/>
                  </a:lnTo>
                  <a:lnTo>
                    <a:pt x="522" y="83"/>
                  </a:lnTo>
                  <a:lnTo>
                    <a:pt x="553" y="87"/>
                  </a:lnTo>
                  <a:lnTo>
                    <a:pt x="576" y="81"/>
                  </a:lnTo>
                  <a:lnTo>
                    <a:pt x="640" y="52"/>
                  </a:lnTo>
                  <a:lnTo>
                    <a:pt x="687" y="25"/>
                  </a:lnTo>
                  <a:lnTo>
                    <a:pt x="73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3" name="Google Shape;683;p62"/>
            <p:cNvSpPr/>
            <p:nvPr/>
          </p:nvSpPr>
          <p:spPr>
            <a:xfrm>
              <a:off x="2005" y="1659"/>
              <a:ext cx="33" cy="391"/>
            </a:xfrm>
            <a:custGeom>
              <a:avLst/>
              <a:gdLst/>
              <a:ahLst/>
              <a:cxnLst/>
              <a:rect l="l" t="t" r="r" b="b"/>
              <a:pathLst>
                <a:path w="132" h="1566" extrusionOk="0">
                  <a:moveTo>
                    <a:pt x="50" y="0"/>
                  </a:moveTo>
                  <a:lnTo>
                    <a:pt x="61" y="39"/>
                  </a:lnTo>
                  <a:lnTo>
                    <a:pt x="53" y="86"/>
                  </a:lnTo>
                  <a:lnTo>
                    <a:pt x="34" y="397"/>
                  </a:lnTo>
                  <a:lnTo>
                    <a:pt x="47" y="649"/>
                  </a:lnTo>
                  <a:lnTo>
                    <a:pt x="55" y="766"/>
                  </a:lnTo>
                  <a:lnTo>
                    <a:pt x="60" y="873"/>
                  </a:lnTo>
                  <a:lnTo>
                    <a:pt x="76" y="1005"/>
                  </a:lnTo>
                  <a:lnTo>
                    <a:pt x="100" y="1250"/>
                  </a:lnTo>
                  <a:lnTo>
                    <a:pt x="132" y="1492"/>
                  </a:lnTo>
                  <a:lnTo>
                    <a:pt x="122" y="1566"/>
                  </a:lnTo>
                  <a:lnTo>
                    <a:pt x="104" y="1533"/>
                  </a:lnTo>
                  <a:lnTo>
                    <a:pt x="99" y="1492"/>
                  </a:lnTo>
                  <a:lnTo>
                    <a:pt x="70" y="1248"/>
                  </a:lnTo>
                  <a:lnTo>
                    <a:pt x="42" y="975"/>
                  </a:lnTo>
                  <a:lnTo>
                    <a:pt x="16" y="712"/>
                  </a:lnTo>
                  <a:lnTo>
                    <a:pt x="0" y="335"/>
                  </a:lnTo>
                  <a:lnTo>
                    <a:pt x="11" y="172"/>
                  </a:lnTo>
                  <a:lnTo>
                    <a:pt x="41" y="12"/>
                  </a:lnTo>
                  <a:lnTo>
                    <a:pt x="5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4" name="Google Shape;684;p62"/>
            <p:cNvSpPr/>
            <p:nvPr/>
          </p:nvSpPr>
          <p:spPr>
            <a:xfrm>
              <a:off x="1851" y="1697"/>
              <a:ext cx="55" cy="133"/>
            </a:xfrm>
            <a:custGeom>
              <a:avLst/>
              <a:gdLst/>
              <a:ahLst/>
              <a:cxnLst/>
              <a:rect l="l" t="t" r="r" b="b"/>
              <a:pathLst>
                <a:path w="219" h="529" extrusionOk="0">
                  <a:moveTo>
                    <a:pt x="172" y="0"/>
                  </a:moveTo>
                  <a:lnTo>
                    <a:pt x="201" y="15"/>
                  </a:lnTo>
                  <a:lnTo>
                    <a:pt x="208" y="45"/>
                  </a:lnTo>
                  <a:lnTo>
                    <a:pt x="199" y="113"/>
                  </a:lnTo>
                  <a:lnTo>
                    <a:pt x="172" y="120"/>
                  </a:lnTo>
                  <a:lnTo>
                    <a:pt x="171" y="63"/>
                  </a:lnTo>
                  <a:lnTo>
                    <a:pt x="61" y="133"/>
                  </a:lnTo>
                  <a:lnTo>
                    <a:pt x="52" y="387"/>
                  </a:lnTo>
                  <a:lnTo>
                    <a:pt x="81" y="482"/>
                  </a:lnTo>
                  <a:lnTo>
                    <a:pt x="85" y="480"/>
                  </a:lnTo>
                  <a:lnTo>
                    <a:pt x="179" y="433"/>
                  </a:lnTo>
                  <a:lnTo>
                    <a:pt x="188" y="410"/>
                  </a:lnTo>
                  <a:lnTo>
                    <a:pt x="183" y="382"/>
                  </a:lnTo>
                  <a:lnTo>
                    <a:pt x="171" y="152"/>
                  </a:lnTo>
                  <a:lnTo>
                    <a:pt x="199" y="139"/>
                  </a:lnTo>
                  <a:lnTo>
                    <a:pt x="202" y="276"/>
                  </a:lnTo>
                  <a:lnTo>
                    <a:pt x="219" y="408"/>
                  </a:lnTo>
                  <a:lnTo>
                    <a:pt x="212" y="447"/>
                  </a:lnTo>
                  <a:lnTo>
                    <a:pt x="131" y="489"/>
                  </a:lnTo>
                  <a:lnTo>
                    <a:pt x="48" y="529"/>
                  </a:lnTo>
                  <a:lnTo>
                    <a:pt x="14" y="471"/>
                  </a:lnTo>
                  <a:lnTo>
                    <a:pt x="5" y="401"/>
                  </a:lnTo>
                  <a:lnTo>
                    <a:pt x="0" y="299"/>
                  </a:lnTo>
                  <a:lnTo>
                    <a:pt x="3" y="199"/>
                  </a:lnTo>
                  <a:lnTo>
                    <a:pt x="5" y="108"/>
                  </a:lnTo>
                  <a:lnTo>
                    <a:pt x="34" y="77"/>
                  </a:lnTo>
                  <a:lnTo>
                    <a:pt x="75" y="53"/>
                  </a:lnTo>
                  <a:lnTo>
                    <a:pt x="123" y="23"/>
                  </a:lnTo>
                  <a:lnTo>
                    <a:pt x="17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5" name="Google Shape;685;p62"/>
            <p:cNvSpPr/>
            <p:nvPr/>
          </p:nvSpPr>
          <p:spPr>
            <a:xfrm>
              <a:off x="1709" y="1719"/>
              <a:ext cx="101" cy="183"/>
            </a:xfrm>
            <a:custGeom>
              <a:avLst/>
              <a:gdLst/>
              <a:ahLst/>
              <a:cxnLst/>
              <a:rect l="l" t="t" r="r" b="b"/>
              <a:pathLst>
                <a:path w="403" h="732" extrusionOk="0">
                  <a:moveTo>
                    <a:pt x="363" y="0"/>
                  </a:moveTo>
                  <a:lnTo>
                    <a:pt x="400" y="21"/>
                  </a:lnTo>
                  <a:lnTo>
                    <a:pt x="403" y="39"/>
                  </a:lnTo>
                  <a:lnTo>
                    <a:pt x="386" y="52"/>
                  </a:lnTo>
                  <a:lnTo>
                    <a:pt x="360" y="43"/>
                  </a:lnTo>
                  <a:lnTo>
                    <a:pt x="335" y="50"/>
                  </a:lnTo>
                  <a:lnTo>
                    <a:pt x="266" y="133"/>
                  </a:lnTo>
                  <a:lnTo>
                    <a:pt x="253" y="341"/>
                  </a:lnTo>
                  <a:lnTo>
                    <a:pt x="277" y="609"/>
                  </a:lnTo>
                  <a:lnTo>
                    <a:pt x="307" y="627"/>
                  </a:lnTo>
                  <a:lnTo>
                    <a:pt x="303" y="657"/>
                  </a:lnTo>
                  <a:lnTo>
                    <a:pt x="265" y="691"/>
                  </a:lnTo>
                  <a:lnTo>
                    <a:pt x="220" y="722"/>
                  </a:lnTo>
                  <a:lnTo>
                    <a:pt x="193" y="732"/>
                  </a:lnTo>
                  <a:lnTo>
                    <a:pt x="186" y="711"/>
                  </a:lnTo>
                  <a:lnTo>
                    <a:pt x="238" y="678"/>
                  </a:lnTo>
                  <a:lnTo>
                    <a:pt x="295" y="657"/>
                  </a:lnTo>
                  <a:lnTo>
                    <a:pt x="295" y="651"/>
                  </a:lnTo>
                  <a:lnTo>
                    <a:pt x="262" y="641"/>
                  </a:lnTo>
                  <a:lnTo>
                    <a:pt x="243" y="616"/>
                  </a:lnTo>
                  <a:lnTo>
                    <a:pt x="232" y="549"/>
                  </a:lnTo>
                  <a:lnTo>
                    <a:pt x="221" y="373"/>
                  </a:lnTo>
                  <a:lnTo>
                    <a:pt x="224" y="195"/>
                  </a:lnTo>
                  <a:lnTo>
                    <a:pt x="166" y="232"/>
                  </a:lnTo>
                  <a:lnTo>
                    <a:pt x="137" y="247"/>
                  </a:lnTo>
                  <a:lnTo>
                    <a:pt x="105" y="239"/>
                  </a:lnTo>
                  <a:lnTo>
                    <a:pt x="9" y="286"/>
                  </a:lnTo>
                  <a:lnTo>
                    <a:pt x="2" y="292"/>
                  </a:lnTo>
                  <a:lnTo>
                    <a:pt x="0" y="265"/>
                  </a:lnTo>
                  <a:lnTo>
                    <a:pt x="19" y="247"/>
                  </a:lnTo>
                  <a:lnTo>
                    <a:pt x="71" y="217"/>
                  </a:lnTo>
                  <a:lnTo>
                    <a:pt x="128" y="210"/>
                  </a:lnTo>
                  <a:lnTo>
                    <a:pt x="181" y="176"/>
                  </a:lnTo>
                  <a:lnTo>
                    <a:pt x="232" y="145"/>
                  </a:lnTo>
                  <a:lnTo>
                    <a:pt x="241" y="92"/>
                  </a:lnTo>
                  <a:lnTo>
                    <a:pt x="253" y="70"/>
                  </a:lnTo>
                  <a:lnTo>
                    <a:pt x="274" y="52"/>
                  </a:lnTo>
                  <a:lnTo>
                    <a:pt x="318" y="25"/>
                  </a:lnTo>
                  <a:lnTo>
                    <a:pt x="3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6" name="Google Shape;686;p62"/>
            <p:cNvSpPr/>
            <p:nvPr/>
          </p:nvSpPr>
          <p:spPr>
            <a:xfrm>
              <a:off x="2049" y="1738"/>
              <a:ext cx="46" cy="36"/>
            </a:xfrm>
            <a:custGeom>
              <a:avLst/>
              <a:gdLst/>
              <a:ahLst/>
              <a:cxnLst/>
              <a:rect l="l" t="t" r="r" b="b"/>
              <a:pathLst>
                <a:path w="186" h="144" extrusionOk="0">
                  <a:moveTo>
                    <a:pt x="35" y="0"/>
                  </a:moveTo>
                  <a:lnTo>
                    <a:pt x="89" y="6"/>
                  </a:lnTo>
                  <a:lnTo>
                    <a:pt x="131" y="39"/>
                  </a:lnTo>
                  <a:lnTo>
                    <a:pt x="186" y="135"/>
                  </a:lnTo>
                  <a:lnTo>
                    <a:pt x="184" y="144"/>
                  </a:lnTo>
                  <a:lnTo>
                    <a:pt x="145" y="120"/>
                  </a:lnTo>
                  <a:lnTo>
                    <a:pt x="122" y="74"/>
                  </a:lnTo>
                  <a:lnTo>
                    <a:pt x="92" y="41"/>
                  </a:lnTo>
                  <a:lnTo>
                    <a:pt x="49" y="28"/>
                  </a:lnTo>
                  <a:lnTo>
                    <a:pt x="44" y="44"/>
                  </a:lnTo>
                  <a:lnTo>
                    <a:pt x="57" y="54"/>
                  </a:lnTo>
                  <a:lnTo>
                    <a:pt x="92" y="71"/>
                  </a:lnTo>
                  <a:lnTo>
                    <a:pt x="100" y="87"/>
                  </a:lnTo>
                  <a:lnTo>
                    <a:pt x="35" y="82"/>
                  </a:lnTo>
                  <a:lnTo>
                    <a:pt x="0" y="34"/>
                  </a:lnTo>
                  <a:lnTo>
                    <a:pt x="11" y="11"/>
                  </a:lnTo>
                  <a:lnTo>
                    <a:pt x="3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7" name="Google Shape;687;p62"/>
            <p:cNvSpPr/>
            <p:nvPr/>
          </p:nvSpPr>
          <p:spPr>
            <a:xfrm>
              <a:off x="2069" y="1754"/>
              <a:ext cx="136" cy="245"/>
            </a:xfrm>
            <a:custGeom>
              <a:avLst/>
              <a:gdLst/>
              <a:ahLst/>
              <a:cxnLst/>
              <a:rect l="l" t="t" r="r" b="b"/>
              <a:pathLst>
                <a:path w="543" h="978" extrusionOk="0">
                  <a:moveTo>
                    <a:pt x="422" y="0"/>
                  </a:moveTo>
                  <a:lnTo>
                    <a:pt x="436" y="14"/>
                  </a:lnTo>
                  <a:lnTo>
                    <a:pt x="415" y="31"/>
                  </a:lnTo>
                  <a:lnTo>
                    <a:pt x="368" y="74"/>
                  </a:lnTo>
                  <a:lnTo>
                    <a:pt x="417" y="57"/>
                  </a:lnTo>
                  <a:lnTo>
                    <a:pt x="469" y="49"/>
                  </a:lnTo>
                  <a:lnTo>
                    <a:pt x="438" y="84"/>
                  </a:lnTo>
                  <a:lnTo>
                    <a:pt x="400" y="113"/>
                  </a:lnTo>
                  <a:lnTo>
                    <a:pt x="470" y="91"/>
                  </a:lnTo>
                  <a:lnTo>
                    <a:pt x="541" y="96"/>
                  </a:lnTo>
                  <a:lnTo>
                    <a:pt x="521" y="113"/>
                  </a:lnTo>
                  <a:lnTo>
                    <a:pt x="492" y="124"/>
                  </a:lnTo>
                  <a:lnTo>
                    <a:pt x="477" y="150"/>
                  </a:lnTo>
                  <a:lnTo>
                    <a:pt x="514" y="184"/>
                  </a:lnTo>
                  <a:lnTo>
                    <a:pt x="520" y="227"/>
                  </a:lnTo>
                  <a:lnTo>
                    <a:pt x="511" y="243"/>
                  </a:lnTo>
                  <a:lnTo>
                    <a:pt x="514" y="271"/>
                  </a:lnTo>
                  <a:lnTo>
                    <a:pt x="506" y="320"/>
                  </a:lnTo>
                  <a:lnTo>
                    <a:pt x="497" y="371"/>
                  </a:lnTo>
                  <a:lnTo>
                    <a:pt x="490" y="395"/>
                  </a:lnTo>
                  <a:lnTo>
                    <a:pt x="472" y="415"/>
                  </a:lnTo>
                  <a:lnTo>
                    <a:pt x="450" y="459"/>
                  </a:lnTo>
                  <a:lnTo>
                    <a:pt x="443" y="524"/>
                  </a:lnTo>
                  <a:lnTo>
                    <a:pt x="530" y="566"/>
                  </a:lnTo>
                  <a:lnTo>
                    <a:pt x="543" y="637"/>
                  </a:lnTo>
                  <a:lnTo>
                    <a:pt x="530" y="710"/>
                  </a:lnTo>
                  <a:lnTo>
                    <a:pt x="511" y="743"/>
                  </a:lnTo>
                  <a:lnTo>
                    <a:pt x="484" y="772"/>
                  </a:lnTo>
                  <a:lnTo>
                    <a:pt x="453" y="794"/>
                  </a:lnTo>
                  <a:lnTo>
                    <a:pt x="418" y="807"/>
                  </a:lnTo>
                  <a:lnTo>
                    <a:pt x="393" y="856"/>
                  </a:lnTo>
                  <a:lnTo>
                    <a:pt x="360" y="901"/>
                  </a:lnTo>
                  <a:lnTo>
                    <a:pt x="321" y="943"/>
                  </a:lnTo>
                  <a:lnTo>
                    <a:pt x="276" y="978"/>
                  </a:lnTo>
                  <a:lnTo>
                    <a:pt x="254" y="976"/>
                  </a:lnTo>
                  <a:lnTo>
                    <a:pt x="237" y="949"/>
                  </a:lnTo>
                  <a:lnTo>
                    <a:pt x="232" y="940"/>
                  </a:lnTo>
                  <a:lnTo>
                    <a:pt x="335" y="856"/>
                  </a:lnTo>
                  <a:lnTo>
                    <a:pt x="387" y="737"/>
                  </a:lnTo>
                  <a:lnTo>
                    <a:pt x="415" y="728"/>
                  </a:lnTo>
                  <a:lnTo>
                    <a:pt x="423" y="759"/>
                  </a:lnTo>
                  <a:lnTo>
                    <a:pt x="429" y="766"/>
                  </a:lnTo>
                  <a:lnTo>
                    <a:pt x="470" y="734"/>
                  </a:lnTo>
                  <a:lnTo>
                    <a:pt x="494" y="690"/>
                  </a:lnTo>
                  <a:lnTo>
                    <a:pt x="498" y="589"/>
                  </a:lnTo>
                  <a:lnTo>
                    <a:pt x="483" y="571"/>
                  </a:lnTo>
                  <a:lnTo>
                    <a:pt x="461" y="565"/>
                  </a:lnTo>
                  <a:lnTo>
                    <a:pt x="421" y="582"/>
                  </a:lnTo>
                  <a:lnTo>
                    <a:pt x="395" y="570"/>
                  </a:lnTo>
                  <a:lnTo>
                    <a:pt x="398" y="537"/>
                  </a:lnTo>
                  <a:lnTo>
                    <a:pt x="405" y="270"/>
                  </a:lnTo>
                  <a:lnTo>
                    <a:pt x="367" y="221"/>
                  </a:lnTo>
                  <a:lnTo>
                    <a:pt x="313" y="192"/>
                  </a:lnTo>
                  <a:lnTo>
                    <a:pt x="235" y="193"/>
                  </a:lnTo>
                  <a:lnTo>
                    <a:pt x="164" y="225"/>
                  </a:lnTo>
                  <a:lnTo>
                    <a:pt x="95" y="275"/>
                  </a:lnTo>
                  <a:lnTo>
                    <a:pt x="61" y="303"/>
                  </a:lnTo>
                  <a:lnTo>
                    <a:pt x="27" y="332"/>
                  </a:lnTo>
                  <a:lnTo>
                    <a:pt x="0" y="332"/>
                  </a:lnTo>
                  <a:lnTo>
                    <a:pt x="7" y="312"/>
                  </a:lnTo>
                  <a:lnTo>
                    <a:pt x="48" y="271"/>
                  </a:lnTo>
                  <a:lnTo>
                    <a:pt x="89" y="232"/>
                  </a:lnTo>
                  <a:lnTo>
                    <a:pt x="94" y="201"/>
                  </a:lnTo>
                  <a:lnTo>
                    <a:pt x="121" y="177"/>
                  </a:lnTo>
                  <a:lnTo>
                    <a:pt x="107" y="157"/>
                  </a:lnTo>
                  <a:lnTo>
                    <a:pt x="121" y="141"/>
                  </a:lnTo>
                  <a:lnTo>
                    <a:pt x="175" y="120"/>
                  </a:lnTo>
                  <a:lnTo>
                    <a:pt x="202" y="84"/>
                  </a:lnTo>
                  <a:lnTo>
                    <a:pt x="222" y="66"/>
                  </a:lnTo>
                  <a:lnTo>
                    <a:pt x="249" y="60"/>
                  </a:lnTo>
                  <a:lnTo>
                    <a:pt x="263" y="85"/>
                  </a:lnTo>
                  <a:lnTo>
                    <a:pt x="271" y="112"/>
                  </a:lnTo>
                  <a:lnTo>
                    <a:pt x="298" y="70"/>
                  </a:lnTo>
                  <a:lnTo>
                    <a:pt x="334" y="36"/>
                  </a:lnTo>
                  <a:lnTo>
                    <a:pt x="377" y="12"/>
                  </a:lnTo>
                  <a:lnTo>
                    <a:pt x="42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8" name="Google Shape;688;p62"/>
            <p:cNvSpPr/>
            <p:nvPr/>
          </p:nvSpPr>
          <p:spPr>
            <a:xfrm>
              <a:off x="1733" y="1788"/>
              <a:ext cx="15" cy="116"/>
            </a:xfrm>
            <a:custGeom>
              <a:avLst/>
              <a:gdLst/>
              <a:ahLst/>
              <a:cxnLst/>
              <a:rect l="l" t="t" r="r" b="b"/>
              <a:pathLst>
                <a:path w="63" h="465" extrusionOk="0">
                  <a:moveTo>
                    <a:pt x="25" y="0"/>
                  </a:moveTo>
                  <a:lnTo>
                    <a:pt x="34" y="37"/>
                  </a:lnTo>
                  <a:lnTo>
                    <a:pt x="27" y="84"/>
                  </a:lnTo>
                  <a:lnTo>
                    <a:pt x="19" y="292"/>
                  </a:lnTo>
                  <a:lnTo>
                    <a:pt x="21" y="378"/>
                  </a:lnTo>
                  <a:lnTo>
                    <a:pt x="32" y="421"/>
                  </a:lnTo>
                  <a:lnTo>
                    <a:pt x="42" y="438"/>
                  </a:lnTo>
                  <a:lnTo>
                    <a:pt x="63" y="447"/>
                  </a:lnTo>
                  <a:lnTo>
                    <a:pt x="60" y="465"/>
                  </a:lnTo>
                  <a:lnTo>
                    <a:pt x="34" y="457"/>
                  </a:lnTo>
                  <a:lnTo>
                    <a:pt x="3" y="388"/>
                  </a:lnTo>
                  <a:lnTo>
                    <a:pt x="0" y="306"/>
                  </a:lnTo>
                  <a:lnTo>
                    <a:pt x="2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89" name="Google Shape;689;p62"/>
            <p:cNvSpPr/>
            <p:nvPr/>
          </p:nvSpPr>
          <p:spPr>
            <a:xfrm>
              <a:off x="1687" y="1788"/>
              <a:ext cx="110" cy="405"/>
            </a:xfrm>
            <a:custGeom>
              <a:avLst/>
              <a:gdLst/>
              <a:ahLst/>
              <a:cxnLst/>
              <a:rect l="l" t="t" r="r" b="b"/>
              <a:pathLst>
                <a:path w="437" h="1618" extrusionOk="0">
                  <a:moveTo>
                    <a:pt x="63" y="0"/>
                  </a:moveTo>
                  <a:lnTo>
                    <a:pt x="53" y="132"/>
                  </a:lnTo>
                  <a:lnTo>
                    <a:pt x="52" y="339"/>
                  </a:lnTo>
                  <a:lnTo>
                    <a:pt x="43" y="763"/>
                  </a:lnTo>
                  <a:lnTo>
                    <a:pt x="43" y="771"/>
                  </a:lnTo>
                  <a:lnTo>
                    <a:pt x="43" y="780"/>
                  </a:lnTo>
                  <a:lnTo>
                    <a:pt x="44" y="797"/>
                  </a:lnTo>
                  <a:lnTo>
                    <a:pt x="44" y="801"/>
                  </a:lnTo>
                  <a:lnTo>
                    <a:pt x="44" y="804"/>
                  </a:lnTo>
                  <a:lnTo>
                    <a:pt x="44" y="813"/>
                  </a:lnTo>
                  <a:lnTo>
                    <a:pt x="44" y="830"/>
                  </a:lnTo>
                  <a:lnTo>
                    <a:pt x="44" y="846"/>
                  </a:lnTo>
                  <a:lnTo>
                    <a:pt x="44" y="851"/>
                  </a:lnTo>
                  <a:lnTo>
                    <a:pt x="44" y="853"/>
                  </a:lnTo>
                  <a:lnTo>
                    <a:pt x="44" y="855"/>
                  </a:lnTo>
                  <a:lnTo>
                    <a:pt x="44" y="860"/>
                  </a:lnTo>
                  <a:lnTo>
                    <a:pt x="44" y="863"/>
                  </a:lnTo>
                  <a:lnTo>
                    <a:pt x="44" y="880"/>
                  </a:lnTo>
                  <a:lnTo>
                    <a:pt x="44" y="896"/>
                  </a:lnTo>
                  <a:lnTo>
                    <a:pt x="53" y="1056"/>
                  </a:lnTo>
                  <a:lnTo>
                    <a:pt x="64" y="1214"/>
                  </a:lnTo>
                  <a:lnTo>
                    <a:pt x="100" y="1414"/>
                  </a:lnTo>
                  <a:lnTo>
                    <a:pt x="118" y="1477"/>
                  </a:lnTo>
                  <a:lnTo>
                    <a:pt x="147" y="1536"/>
                  </a:lnTo>
                  <a:lnTo>
                    <a:pt x="187" y="1534"/>
                  </a:lnTo>
                  <a:lnTo>
                    <a:pt x="254" y="1515"/>
                  </a:lnTo>
                  <a:lnTo>
                    <a:pt x="263" y="1530"/>
                  </a:lnTo>
                  <a:lnTo>
                    <a:pt x="225" y="1543"/>
                  </a:lnTo>
                  <a:lnTo>
                    <a:pt x="230" y="1570"/>
                  </a:lnTo>
                  <a:lnTo>
                    <a:pt x="300" y="1564"/>
                  </a:lnTo>
                  <a:lnTo>
                    <a:pt x="368" y="1537"/>
                  </a:lnTo>
                  <a:lnTo>
                    <a:pt x="413" y="1509"/>
                  </a:lnTo>
                  <a:lnTo>
                    <a:pt x="437" y="1545"/>
                  </a:lnTo>
                  <a:lnTo>
                    <a:pt x="427" y="1567"/>
                  </a:lnTo>
                  <a:lnTo>
                    <a:pt x="405" y="1579"/>
                  </a:lnTo>
                  <a:lnTo>
                    <a:pt x="353" y="1596"/>
                  </a:lnTo>
                  <a:lnTo>
                    <a:pt x="289" y="1618"/>
                  </a:lnTo>
                  <a:lnTo>
                    <a:pt x="221" y="1611"/>
                  </a:lnTo>
                  <a:lnTo>
                    <a:pt x="109" y="1567"/>
                  </a:lnTo>
                  <a:lnTo>
                    <a:pt x="64" y="1456"/>
                  </a:lnTo>
                  <a:lnTo>
                    <a:pt x="39" y="1340"/>
                  </a:lnTo>
                  <a:lnTo>
                    <a:pt x="2" y="996"/>
                  </a:lnTo>
                  <a:lnTo>
                    <a:pt x="0" y="840"/>
                  </a:lnTo>
                  <a:lnTo>
                    <a:pt x="0" y="808"/>
                  </a:lnTo>
                  <a:lnTo>
                    <a:pt x="0" y="776"/>
                  </a:lnTo>
                  <a:lnTo>
                    <a:pt x="0" y="744"/>
                  </a:lnTo>
                  <a:lnTo>
                    <a:pt x="0" y="714"/>
                  </a:lnTo>
                  <a:lnTo>
                    <a:pt x="11" y="215"/>
                  </a:lnTo>
                  <a:lnTo>
                    <a:pt x="36" y="21"/>
                  </a:lnTo>
                  <a:lnTo>
                    <a:pt x="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0" name="Google Shape;690;p62"/>
            <p:cNvSpPr/>
            <p:nvPr/>
          </p:nvSpPr>
          <p:spPr>
            <a:xfrm>
              <a:off x="2109" y="1822"/>
              <a:ext cx="24" cy="12"/>
            </a:xfrm>
            <a:custGeom>
              <a:avLst/>
              <a:gdLst/>
              <a:ahLst/>
              <a:cxnLst/>
              <a:rect l="l" t="t" r="r" b="b"/>
              <a:pathLst>
                <a:path w="94" h="48" extrusionOk="0">
                  <a:moveTo>
                    <a:pt x="45" y="0"/>
                  </a:moveTo>
                  <a:lnTo>
                    <a:pt x="94" y="24"/>
                  </a:lnTo>
                  <a:lnTo>
                    <a:pt x="91" y="31"/>
                  </a:lnTo>
                  <a:lnTo>
                    <a:pt x="34" y="48"/>
                  </a:lnTo>
                  <a:lnTo>
                    <a:pt x="0" y="48"/>
                  </a:lnTo>
                  <a:lnTo>
                    <a:pt x="8" y="19"/>
                  </a:lnTo>
                  <a:lnTo>
                    <a:pt x="4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1" name="Google Shape;691;p62"/>
            <p:cNvSpPr/>
            <p:nvPr/>
          </p:nvSpPr>
          <p:spPr>
            <a:xfrm>
              <a:off x="2142" y="1827"/>
              <a:ext cx="10" cy="14"/>
            </a:xfrm>
            <a:custGeom>
              <a:avLst/>
              <a:gdLst/>
              <a:ahLst/>
              <a:cxnLst/>
              <a:rect l="l" t="t" r="r" b="b"/>
              <a:pathLst>
                <a:path w="43" h="53" extrusionOk="0">
                  <a:moveTo>
                    <a:pt x="5" y="0"/>
                  </a:moveTo>
                  <a:lnTo>
                    <a:pt x="32" y="20"/>
                  </a:lnTo>
                  <a:lnTo>
                    <a:pt x="43" y="53"/>
                  </a:lnTo>
                  <a:lnTo>
                    <a:pt x="14" y="44"/>
                  </a:lnTo>
                  <a:lnTo>
                    <a:pt x="0" y="9"/>
                  </a:lnTo>
                  <a:lnTo>
                    <a:pt x="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2" name="Google Shape;692;p62"/>
            <p:cNvSpPr/>
            <p:nvPr/>
          </p:nvSpPr>
          <p:spPr>
            <a:xfrm>
              <a:off x="2046" y="1840"/>
              <a:ext cx="20" cy="11"/>
            </a:xfrm>
            <a:custGeom>
              <a:avLst/>
              <a:gdLst/>
              <a:ahLst/>
              <a:cxnLst/>
              <a:rect l="l" t="t" r="r" b="b"/>
              <a:pathLst>
                <a:path w="78" h="47" extrusionOk="0">
                  <a:moveTo>
                    <a:pt x="36" y="0"/>
                  </a:moveTo>
                  <a:lnTo>
                    <a:pt x="78" y="26"/>
                  </a:lnTo>
                  <a:lnTo>
                    <a:pt x="0" y="47"/>
                  </a:lnTo>
                  <a:lnTo>
                    <a:pt x="0" y="19"/>
                  </a:lnTo>
                  <a:lnTo>
                    <a:pt x="21" y="6"/>
                  </a:lnTo>
                  <a:lnTo>
                    <a:pt x="3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3" name="Google Shape;693;p62"/>
            <p:cNvSpPr/>
            <p:nvPr/>
          </p:nvSpPr>
          <p:spPr>
            <a:xfrm>
              <a:off x="1771" y="1840"/>
              <a:ext cx="168" cy="91"/>
            </a:xfrm>
            <a:custGeom>
              <a:avLst/>
              <a:gdLst/>
              <a:ahLst/>
              <a:cxnLst/>
              <a:rect l="l" t="t" r="r" b="b"/>
              <a:pathLst>
                <a:path w="674" h="363" extrusionOk="0">
                  <a:moveTo>
                    <a:pt x="664" y="0"/>
                  </a:moveTo>
                  <a:lnTo>
                    <a:pt x="674" y="15"/>
                  </a:lnTo>
                  <a:lnTo>
                    <a:pt x="650" y="27"/>
                  </a:lnTo>
                  <a:lnTo>
                    <a:pt x="595" y="54"/>
                  </a:lnTo>
                  <a:lnTo>
                    <a:pt x="540" y="76"/>
                  </a:lnTo>
                  <a:lnTo>
                    <a:pt x="429" y="120"/>
                  </a:lnTo>
                  <a:lnTo>
                    <a:pt x="378" y="151"/>
                  </a:lnTo>
                  <a:lnTo>
                    <a:pt x="328" y="179"/>
                  </a:lnTo>
                  <a:lnTo>
                    <a:pt x="278" y="207"/>
                  </a:lnTo>
                  <a:lnTo>
                    <a:pt x="228" y="234"/>
                  </a:lnTo>
                  <a:lnTo>
                    <a:pt x="178" y="262"/>
                  </a:lnTo>
                  <a:lnTo>
                    <a:pt x="128" y="292"/>
                  </a:lnTo>
                  <a:lnTo>
                    <a:pt x="79" y="323"/>
                  </a:lnTo>
                  <a:lnTo>
                    <a:pt x="30" y="356"/>
                  </a:lnTo>
                  <a:lnTo>
                    <a:pt x="0" y="363"/>
                  </a:lnTo>
                  <a:lnTo>
                    <a:pt x="6" y="336"/>
                  </a:lnTo>
                  <a:lnTo>
                    <a:pt x="83" y="293"/>
                  </a:lnTo>
                  <a:lnTo>
                    <a:pt x="160" y="253"/>
                  </a:lnTo>
                  <a:lnTo>
                    <a:pt x="237" y="212"/>
                  </a:lnTo>
                  <a:lnTo>
                    <a:pt x="314" y="167"/>
                  </a:lnTo>
                  <a:lnTo>
                    <a:pt x="399" y="125"/>
                  </a:lnTo>
                  <a:lnTo>
                    <a:pt x="483" y="82"/>
                  </a:lnTo>
                  <a:lnTo>
                    <a:pt x="574" y="40"/>
                  </a:lnTo>
                  <a:lnTo>
                    <a:pt x="6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4" name="Google Shape;694;p62"/>
            <p:cNvSpPr/>
            <p:nvPr/>
          </p:nvSpPr>
          <p:spPr>
            <a:xfrm>
              <a:off x="1947" y="1843"/>
              <a:ext cx="31" cy="203"/>
            </a:xfrm>
            <a:custGeom>
              <a:avLst/>
              <a:gdLst/>
              <a:ahLst/>
              <a:cxnLst/>
              <a:rect l="l" t="t" r="r" b="b"/>
              <a:pathLst>
                <a:path w="125" h="814" extrusionOk="0">
                  <a:moveTo>
                    <a:pt x="0" y="0"/>
                  </a:moveTo>
                  <a:lnTo>
                    <a:pt x="19" y="18"/>
                  </a:lnTo>
                  <a:lnTo>
                    <a:pt x="34" y="43"/>
                  </a:lnTo>
                  <a:lnTo>
                    <a:pt x="36" y="76"/>
                  </a:lnTo>
                  <a:lnTo>
                    <a:pt x="37" y="211"/>
                  </a:lnTo>
                  <a:lnTo>
                    <a:pt x="53" y="414"/>
                  </a:lnTo>
                  <a:lnTo>
                    <a:pt x="67" y="510"/>
                  </a:lnTo>
                  <a:lnTo>
                    <a:pt x="87" y="605"/>
                  </a:lnTo>
                  <a:lnTo>
                    <a:pt x="104" y="692"/>
                  </a:lnTo>
                  <a:lnTo>
                    <a:pt x="122" y="779"/>
                  </a:lnTo>
                  <a:lnTo>
                    <a:pt x="125" y="810"/>
                  </a:lnTo>
                  <a:lnTo>
                    <a:pt x="106" y="814"/>
                  </a:lnTo>
                  <a:lnTo>
                    <a:pt x="59" y="614"/>
                  </a:lnTo>
                  <a:lnTo>
                    <a:pt x="25" y="409"/>
                  </a:lnTo>
                  <a:lnTo>
                    <a:pt x="9" y="82"/>
                  </a:lnTo>
                  <a:lnTo>
                    <a:pt x="15" y="23"/>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5" name="Google Shape;695;p62"/>
            <p:cNvSpPr/>
            <p:nvPr/>
          </p:nvSpPr>
          <p:spPr>
            <a:xfrm>
              <a:off x="2097" y="1847"/>
              <a:ext cx="16" cy="22"/>
            </a:xfrm>
            <a:custGeom>
              <a:avLst/>
              <a:gdLst/>
              <a:ahLst/>
              <a:cxnLst/>
              <a:rect l="l" t="t" r="r" b="b"/>
              <a:pathLst>
                <a:path w="61" h="89" extrusionOk="0">
                  <a:moveTo>
                    <a:pt x="39" y="0"/>
                  </a:moveTo>
                  <a:lnTo>
                    <a:pt x="61" y="12"/>
                  </a:lnTo>
                  <a:lnTo>
                    <a:pt x="50" y="35"/>
                  </a:lnTo>
                  <a:lnTo>
                    <a:pt x="36" y="75"/>
                  </a:lnTo>
                  <a:lnTo>
                    <a:pt x="25" y="89"/>
                  </a:lnTo>
                  <a:lnTo>
                    <a:pt x="6" y="88"/>
                  </a:lnTo>
                  <a:lnTo>
                    <a:pt x="0" y="61"/>
                  </a:lnTo>
                  <a:lnTo>
                    <a:pt x="9" y="33"/>
                  </a:lnTo>
                  <a:lnTo>
                    <a:pt x="28" y="32"/>
                  </a:lnTo>
                  <a:lnTo>
                    <a:pt x="27" y="12"/>
                  </a:lnTo>
                  <a:lnTo>
                    <a:pt x="3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6" name="Google Shape;696;p62"/>
            <p:cNvSpPr/>
            <p:nvPr/>
          </p:nvSpPr>
          <p:spPr>
            <a:xfrm>
              <a:off x="2208" y="1849"/>
              <a:ext cx="60" cy="24"/>
            </a:xfrm>
            <a:custGeom>
              <a:avLst/>
              <a:gdLst/>
              <a:ahLst/>
              <a:cxnLst/>
              <a:rect l="l" t="t" r="r" b="b"/>
              <a:pathLst>
                <a:path w="239" h="96" extrusionOk="0">
                  <a:moveTo>
                    <a:pt x="105" y="0"/>
                  </a:moveTo>
                  <a:lnTo>
                    <a:pt x="178" y="4"/>
                  </a:lnTo>
                  <a:lnTo>
                    <a:pt x="239" y="41"/>
                  </a:lnTo>
                  <a:lnTo>
                    <a:pt x="237" y="73"/>
                  </a:lnTo>
                  <a:lnTo>
                    <a:pt x="216" y="96"/>
                  </a:lnTo>
                  <a:lnTo>
                    <a:pt x="157" y="89"/>
                  </a:lnTo>
                  <a:lnTo>
                    <a:pt x="127" y="65"/>
                  </a:lnTo>
                  <a:lnTo>
                    <a:pt x="94" y="48"/>
                  </a:lnTo>
                  <a:lnTo>
                    <a:pt x="179" y="65"/>
                  </a:lnTo>
                  <a:lnTo>
                    <a:pt x="194" y="42"/>
                  </a:lnTo>
                  <a:lnTo>
                    <a:pt x="182" y="27"/>
                  </a:lnTo>
                  <a:lnTo>
                    <a:pt x="163" y="25"/>
                  </a:lnTo>
                  <a:lnTo>
                    <a:pt x="84" y="26"/>
                  </a:lnTo>
                  <a:lnTo>
                    <a:pt x="13" y="60"/>
                  </a:lnTo>
                  <a:lnTo>
                    <a:pt x="0" y="47"/>
                  </a:lnTo>
                  <a:lnTo>
                    <a:pt x="8" y="33"/>
                  </a:lnTo>
                  <a:lnTo>
                    <a:pt x="42" y="16"/>
                  </a:lnTo>
                  <a:lnTo>
                    <a:pt x="10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7" name="Google Shape;697;p62"/>
            <p:cNvSpPr/>
            <p:nvPr/>
          </p:nvSpPr>
          <p:spPr>
            <a:xfrm>
              <a:off x="2113" y="1853"/>
              <a:ext cx="15" cy="25"/>
            </a:xfrm>
            <a:custGeom>
              <a:avLst/>
              <a:gdLst/>
              <a:ahLst/>
              <a:cxnLst/>
              <a:rect l="l" t="t" r="r" b="b"/>
              <a:pathLst>
                <a:path w="62" h="99" extrusionOk="0">
                  <a:moveTo>
                    <a:pt x="37" y="0"/>
                  </a:moveTo>
                  <a:lnTo>
                    <a:pt x="62" y="13"/>
                  </a:lnTo>
                  <a:lnTo>
                    <a:pt x="48" y="39"/>
                  </a:lnTo>
                  <a:lnTo>
                    <a:pt x="33" y="89"/>
                  </a:lnTo>
                  <a:lnTo>
                    <a:pt x="15" y="99"/>
                  </a:lnTo>
                  <a:lnTo>
                    <a:pt x="0" y="85"/>
                  </a:lnTo>
                  <a:lnTo>
                    <a:pt x="3" y="41"/>
                  </a:lnTo>
                  <a:lnTo>
                    <a:pt x="30" y="25"/>
                  </a:lnTo>
                  <a:lnTo>
                    <a:pt x="3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8" name="Google Shape;698;p62"/>
            <p:cNvSpPr/>
            <p:nvPr/>
          </p:nvSpPr>
          <p:spPr>
            <a:xfrm>
              <a:off x="2065" y="1883"/>
              <a:ext cx="44" cy="32"/>
            </a:xfrm>
            <a:custGeom>
              <a:avLst/>
              <a:gdLst/>
              <a:ahLst/>
              <a:cxnLst/>
              <a:rect l="l" t="t" r="r" b="b"/>
              <a:pathLst>
                <a:path w="177" h="126" extrusionOk="0">
                  <a:moveTo>
                    <a:pt x="0" y="0"/>
                  </a:moveTo>
                  <a:lnTo>
                    <a:pt x="19" y="16"/>
                  </a:lnTo>
                  <a:lnTo>
                    <a:pt x="36" y="43"/>
                  </a:lnTo>
                  <a:lnTo>
                    <a:pt x="96" y="62"/>
                  </a:lnTo>
                  <a:lnTo>
                    <a:pt x="161" y="66"/>
                  </a:lnTo>
                  <a:lnTo>
                    <a:pt x="177" y="90"/>
                  </a:lnTo>
                  <a:lnTo>
                    <a:pt x="160" y="108"/>
                  </a:lnTo>
                  <a:lnTo>
                    <a:pt x="89" y="126"/>
                  </a:lnTo>
                  <a:lnTo>
                    <a:pt x="30" y="95"/>
                  </a:lnTo>
                  <a:lnTo>
                    <a:pt x="10" y="46"/>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699" name="Google Shape;699;p62"/>
            <p:cNvSpPr/>
            <p:nvPr/>
          </p:nvSpPr>
          <p:spPr>
            <a:xfrm>
              <a:off x="2166" y="1905"/>
              <a:ext cx="23" cy="22"/>
            </a:xfrm>
            <a:custGeom>
              <a:avLst/>
              <a:gdLst/>
              <a:ahLst/>
              <a:cxnLst/>
              <a:rect l="l" t="t" r="r" b="b"/>
              <a:pathLst>
                <a:path w="90" h="88" extrusionOk="0">
                  <a:moveTo>
                    <a:pt x="52" y="0"/>
                  </a:moveTo>
                  <a:lnTo>
                    <a:pt x="90" y="8"/>
                  </a:lnTo>
                  <a:lnTo>
                    <a:pt x="84" y="43"/>
                  </a:lnTo>
                  <a:lnTo>
                    <a:pt x="54" y="70"/>
                  </a:lnTo>
                  <a:lnTo>
                    <a:pt x="19" y="88"/>
                  </a:lnTo>
                  <a:lnTo>
                    <a:pt x="0" y="54"/>
                  </a:lnTo>
                  <a:lnTo>
                    <a:pt x="7" y="11"/>
                  </a:lnTo>
                  <a:lnTo>
                    <a:pt x="23" y="6"/>
                  </a:lnTo>
                  <a:lnTo>
                    <a:pt x="43" y="6"/>
                  </a:lnTo>
                  <a:lnTo>
                    <a:pt x="5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0" name="Google Shape;700;p62"/>
            <p:cNvSpPr/>
            <p:nvPr/>
          </p:nvSpPr>
          <p:spPr>
            <a:xfrm>
              <a:off x="1746" y="1934"/>
              <a:ext cx="13" cy="26"/>
            </a:xfrm>
            <a:custGeom>
              <a:avLst/>
              <a:gdLst/>
              <a:ahLst/>
              <a:cxnLst/>
              <a:rect l="l" t="t" r="r" b="b"/>
              <a:pathLst>
                <a:path w="53" h="102" extrusionOk="0">
                  <a:moveTo>
                    <a:pt x="39" y="0"/>
                  </a:moveTo>
                  <a:lnTo>
                    <a:pt x="53" y="13"/>
                  </a:lnTo>
                  <a:lnTo>
                    <a:pt x="41" y="31"/>
                  </a:lnTo>
                  <a:lnTo>
                    <a:pt x="4" y="102"/>
                  </a:lnTo>
                  <a:lnTo>
                    <a:pt x="0" y="59"/>
                  </a:lnTo>
                  <a:lnTo>
                    <a:pt x="15" y="20"/>
                  </a:lnTo>
                  <a:lnTo>
                    <a:pt x="3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1" name="Google Shape;701;p62"/>
            <p:cNvSpPr/>
            <p:nvPr/>
          </p:nvSpPr>
          <p:spPr>
            <a:xfrm>
              <a:off x="2055" y="1946"/>
              <a:ext cx="26" cy="15"/>
            </a:xfrm>
            <a:custGeom>
              <a:avLst/>
              <a:gdLst/>
              <a:ahLst/>
              <a:cxnLst/>
              <a:rect l="l" t="t" r="r" b="b"/>
              <a:pathLst>
                <a:path w="105" h="60" extrusionOk="0">
                  <a:moveTo>
                    <a:pt x="0" y="0"/>
                  </a:moveTo>
                  <a:lnTo>
                    <a:pt x="105" y="50"/>
                  </a:lnTo>
                  <a:lnTo>
                    <a:pt x="68" y="60"/>
                  </a:lnTo>
                  <a:lnTo>
                    <a:pt x="27" y="41"/>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2" name="Google Shape;702;p62"/>
            <p:cNvSpPr/>
            <p:nvPr/>
          </p:nvSpPr>
          <p:spPr>
            <a:xfrm>
              <a:off x="2180" y="1976"/>
              <a:ext cx="29" cy="67"/>
            </a:xfrm>
            <a:custGeom>
              <a:avLst/>
              <a:gdLst/>
              <a:ahLst/>
              <a:cxnLst/>
              <a:rect l="l" t="t" r="r" b="b"/>
              <a:pathLst>
                <a:path w="114" h="266" extrusionOk="0">
                  <a:moveTo>
                    <a:pt x="3" y="0"/>
                  </a:moveTo>
                  <a:lnTo>
                    <a:pt x="74" y="51"/>
                  </a:lnTo>
                  <a:lnTo>
                    <a:pt x="109" y="132"/>
                  </a:lnTo>
                  <a:lnTo>
                    <a:pt x="114" y="206"/>
                  </a:lnTo>
                  <a:lnTo>
                    <a:pt x="104" y="240"/>
                  </a:lnTo>
                  <a:lnTo>
                    <a:pt x="77" y="266"/>
                  </a:lnTo>
                  <a:lnTo>
                    <a:pt x="28" y="243"/>
                  </a:lnTo>
                  <a:lnTo>
                    <a:pt x="27" y="188"/>
                  </a:lnTo>
                  <a:lnTo>
                    <a:pt x="22" y="104"/>
                  </a:lnTo>
                  <a:lnTo>
                    <a:pt x="30" y="99"/>
                  </a:lnTo>
                  <a:lnTo>
                    <a:pt x="45" y="206"/>
                  </a:lnTo>
                  <a:lnTo>
                    <a:pt x="56" y="232"/>
                  </a:lnTo>
                  <a:lnTo>
                    <a:pt x="82" y="220"/>
                  </a:lnTo>
                  <a:lnTo>
                    <a:pt x="74" y="107"/>
                  </a:lnTo>
                  <a:lnTo>
                    <a:pt x="50" y="55"/>
                  </a:lnTo>
                  <a:lnTo>
                    <a:pt x="11" y="13"/>
                  </a:lnTo>
                  <a:lnTo>
                    <a:pt x="0" y="16"/>
                  </a:lnTo>
                  <a:lnTo>
                    <a:pt x="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3" name="Google Shape;703;p62"/>
            <p:cNvSpPr/>
            <p:nvPr/>
          </p:nvSpPr>
          <p:spPr>
            <a:xfrm>
              <a:off x="2065" y="1988"/>
              <a:ext cx="66" cy="30"/>
            </a:xfrm>
            <a:custGeom>
              <a:avLst/>
              <a:gdLst/>
              <a:ahLst/>
              <a:cxnLst/>
              <a:rect l="l" t="t" r="r" b="b"/>
              <a:pathLst>
                <a:path w="264" h="121" extrusionOk="0">
                  <a:moveTo>
                    <a:pt x="123" y="0"/>
                  </a:moveTo>
                  <a:lnTo>
                    <a:pt x="210" y="16"/>
                  </a:lnTo>
                  <a:lnTo>
                    <a:pt x="259" y="85"/>
                  </a:lnTo>
                  <a:lnTo>
                    <a:pt x="264" y="113"/>
                  </a:lnTo>
                  <a:lnTo>
                    <a:pt x="243" y="121"/>
                  </a:lnTo>
                  <a:lnTo>
                    <a:pt x="214" y="73"/>
                  </a:lnTo>
                  <a:lnTo>
                    <a:pt x="197" y="52"/>
                  </a:lnTo>
                  <a:lnTo>
                    <a:pt x="170" y="41"/>
                  </a:lnTo>
                  <a:lnTo>
                    <a:pt x="107" y="43"/>
                  </a:lnTo>
                  <a:lnTo>
                    <a:pt x="50" y="72"/>
                  </a:lnTo>
                  <a:lnTo>
                    <a:pt x="18" y="91"/>
                  </a:lnTo>
                  <a:lnTo>
                    <a:pt x="0" y="77"/>
                  </a:lnTo>
                  <a:lnTo>
                    <a:pt x="15" y="52"/>
                  </a:lnTo>
                  <a:lnTo>
                    <a:pt x="44" y="32"/>
                  </a:lnTo>
                  <a:lnTo>
                    <a:pt x="12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4" name="Google Shape;704;p62"/>
            <p:cNvSpPr/>
            <p:nvPr/>
          </p:nvSpPr>
          <p:spPr>
            <a:xfrm>
              <a:off x="2067" y="2009"/>
              <a:ext cx="22" cy="17"/>
            </a:xfrm>
            <a:custGeom>
              <a:avLst/>
              <a:gdLst/>
              <a:ahLst/>
              <a:cxnLst/>
              <a:rect l="l" t="t" r="r" b="b"/>
              <a:pathLst>
                <a:path w="87" h="67" extrusionOk="0">
                  <a:moveTo>
                    <a:pt x="87" y="0"/>
                  </a:moveTo>
                  <a:lnTo>
                    <a:pt x="83" y="13"/>
                  </a:lnTo>
                  <a:lnTo>
                    <a:pt x="58" y="27"/>
                  </a:lnTo>
                  <a:lnTo>
                    <a:pt x="30" y="50"/>
                  </a:lnTo>
                  <a:lnTo>
                    <a:pt x="1" y="67"/>
                  </a:lnTo>
                  <a:lnTo>
                    <a:pt x="0" y="54"/>
                  </a:lnTo>
                  <a:lnTo>
                    <a:pt x="1" y="42"/>
                  </a:lnTo>
                  <a:lnTo>
                    <a:pt x="17" y="26"/>
                  </a:lnTo>
                  <a:lnTo>
                    <a:pt x="8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5" name="Google Shape;705;p62"/>
            <p:cNvSpPr/>
            <p:nvPr/>
          </p:nvSpPr>
          <p:spPr>
            <a:xfrm>
              <a:off x="1989" y="2017"/>
              <a:ext cx="28" cy="32"/>
            </a:xfrm>
            <a:custGeom>
              <a:avLst/>
              <a:gdLst/>
              <a:ahLst/>
              <a:cxnLst/>
              <a:rect l="l" t="t" r="r" b="b"/>
              <a:pathLst>
                <a:path w="112" h="128" extrusionOk="0">
                  <a:moveTo>
                    <a:pt x="95" y="0"/>
                  </a:moveTo>
                  <a:lnTo>
                    <a:pt x="106" y="21"/>
                  </a:lnTo>
                  <a:lnTo>
                    <a:pt x="112" y="49"/>
                  </a:lnTo>
                  <a:lnTo>
                    <a:pt x="102" y="104"/>
                  </a:lnTo>
                  <a:lnTo>
                    <a:pt x="51" y="128"/>
                  </a:lnTo>
                  <a:lnTo>
                    <a:pt x="0" y="125"/>
                  </a:lnTo>
                  <a:lnTo>
                    <a:pt x="11" y="26"/>
                  </a:lnTo>
                  <a:lnTo>
                    <a:pt x="9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6" name="Google Shape;706;p62"/>
            <p:cNvSpPr/>
            <p:nvPr/>
          </p:nvSpPr>
          <p:spPr>
            <a:xfrm>
              <a:off x="1865" y="2094"/>
              <a:ext cx="67" cy="29"/>
            </a:xfrm>
            <a:custGeom>
              <a:avLst/>
              <a:gdLst/>
              <a:ahLst/>
              <a:cxnLst/>
              <a:rect l="l" t="t" r="r" b="b"/>
              <a:pathLst>
                <a:path w="268" h="118" extrusionOk="0">
                  <a:moveTo>
                    <a:pt x="258" y="0"/>
                  </a:moveTo>
                  <a:lnTo>
                    <a:pt x="268" y="0"/>
                  </a:lnTo>
                  <a:lnTo>
                    <a:pt x="231" y="29"/>
                  </a:lnTo>
                  <a:lnTo>
                    <a:pt x="186" y="46"/>
                  </a:lnTo>
                  <a:lnTo>
                    <a:pt x="100" y="81"/>
                  </a:lnTo>
                  <a:lnTo>
                    <a:pt x="16" y="118"/>
                  </a:lnTo>
                  <a:lnTo>
                    <a:pt x="0" y="104"/>
                  </a:lnTo>
                  <a:lnTo>
                    <a:pt x="20" y="89"/>
                  </a:lnTo>
                  <a:lnTo>
                    <a:pt x="138" y="43"/>
                  </a:lnTo>
                  <a:lnTo>
                    <a:pt x="25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7" name="Google Shape;707;p62"/>
            <p:cNvSpPr/>
            <p:nvPr/>
          </p:nvSpPr>
          <p:spPr>
            <a:xfrm>
              <a:off x="1719" y="2104"/>
              <a:ext cx="41" cy="39"/>
            </a:xfrm>
            <a:custGeom>
              <a:avLst/>
              <a:gdLst/>
              <a:ahLst/>
              <a:cxnLst/>
              <a:rect l="l" t="t" r="r" b="b"/>
              <a:pathLst>
                <a:path w="166" h="156" extrusionOk="0">
                  <a:moveTo>
                    <a:pt x="133" y="0"/>
                  </a:moveTo>
                  <a:lnTo>
                    <a:pt x="145" y="20"/>
                  </a:lnTo>
                  <a:lnTo>
                    <a:pt x="150" y="50"/>
                  </a:lnTo>
                  <a:lnTo>
                    <a:pt x="166" y="115"/>
                  </a:lnTo>
                  <a:lnTo>
                    <a:pt x="143" y="122"/>
                  </a:lnTo>
                  <a:lnTo>
                    <a:pt x="127" y="107"/>
                  </a:lnTo>
                  <a:lnTo>
                    <a:pt x="117" y="63"/>
                  </a:lnTo>
                  <a:lnTo>
                    <a:pt x="103" y="105"/>
                  </a:lnTo>
                  <a:lnTo>
                    <a:pt x="75" y="140"/>
                  </a:lnTo>
                  <a:lnTo>
                    <a:pt x="48" y="156"/>
                  </a:lnTo>
                  <a:lnTo>
                    <a:pt x="23" y="143"/>
                  </a:lnTo>
                  <a:lnTo>
                    <a:pt x="0" y="86"/>
                  </a:lnTo>
                  <a:lnTo>
                    <a:pt x="5" y="57"/>
                  </a:lnTo>
                  <a:lnTo>
                    <a:pt x="28" y="45"/>
                  </a:lnTo>
                  <a:lnTo>
                    <a:pt x="13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8" name="Google Shape;708;p62"/>
            <p:cNvSpPr/>
            <p:nvPr/>
          </p:nvSpPr>
          <p:spPr>
            <a:xfrm>
              <a:off x="1832" y="2233"/>
              <a:ext cx="18" cy="11"/>
            </a:xfrm>
            <a:custGeom>
              <a:avLst/>
              <a:gdLst/>
              <a:ahLst/>
              <a:cxnLst/>
              <a:rect l="l" t="t" r="r" b="b"/>
              <a:pathLst>
                <a:path w="71" h="43" extrusionOk="0">
                  <a:moveTo>
                    <a:pt x="50" y="0"/>
                  </a:moveTo>
                  <a:lnTo>
                    <a:pt x="71" y="15"/>
                  </a:lnTo>
                  <a:lnTo>
                    <a:pt x="59" y="33"/>
                  </a:lnTo>
                  <a:lnTo>
                    <a:pt x="27" y="43"/>
                  </a:lnTo>
                  <a:lnTo>
                    <a:pt x="0" y="26"/>
                  </a:lnTo>
                  <a:lnTo>
                    <a:pt x="5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09" name="Google Shape;709;p62"/>
            <p:cNvSpPr/>
            <p:nvPr/>
          </p:nvSpPr>
          <p:spPr>
            <a:xfrm>
              <a:off x="1843" y="2242"/>
              <a:ext cx="17" cy="13"/>
            </a:xfrm>
            <a:custGeom>
              <a:avLst/>
              <a:gdLst/>
              <a:ahLst/>
              <a:cxnLst/>
              <a:rect l="l" t="t" r="r" b="b"/>
              <a:pathLst>
                <a:path w="69" h="53" extrusionOk="0">
                  <a:moveTo>
                    <a:pt x="66" y="0"/>
                  </a:moveTo>
                  <a:lnTo>
                    <a:pt x="69" y="19"/>
                  </a:lnTo>
                  <a:lnTo>
                    <a:pt x="56" y="34"/>
                  </a:lnTo>
                  <a:lnTo>
                    <a:pt x="21" y="53"/>
                  </a:lnTo>
                  <a:lnTo>
                    <a:pt x="0" y="34"/>
                  </a:lnTo>
                  <a:lnTo>
                    <a:pt x="6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710" name="Google Shape;710;p62"/>
          <p:cNvSpPr/>
          <p:nvPr/>
        </p:nvSpPr>
        <p:spPr>
          <a:xfrm flipH="1">
            <a:off x="2787650" y="33067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1" name="Google Shape;711;p62"/>
          <p:cNvSpPr/>
          <p:nvPr/>
        </p:nvSpPr>
        <p:spPr>
          <a:xfrm flipH="1">
            <a:off x="2711450" y="34591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2" name="Google Shape;712;p62"/>
          <p:cNvSpPr/>
          <p:nvPr/>
        </p:nvSpPr>
        <p:spPr>
          <a:xfrm flipH="1">
            <a:off x="2787650" y="35353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3" name="Google Shape;713;p62"/>
          <p:cNvSpPr/>
          <p:nvPr/>
        </p:nvSpPr>
        <p:spPr>
          <a:xfrm flipH="1">
            <a:off x="3016250" y="34591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4" name="Google Shape;714;p62"/>
          <p:cNvSpPr/>
          <p:nvPr/>
        </p:nvSpPr>
        <p:spPr>
          <a:xfrm flipH="1">
            <a:off x="2940050" y="37639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15" name="Google Shape;715;p62"/>
          <p:cNvSpPr/>
          <p:nvPr/>
        </p:nvSpPr>
        <p:spPr>
          <a:xfrm flipH="1">
            <a:off x="3168650" y="4297362"/>
            <a:ext cx="57150" cy="141287"/>
          </a:xfrm>
          <a:custGeom>
            <a:avLst/>
            <a:gdLst/>
            <a:ahLst/>
            <a:cxnLst/>
            <a:rect l="l" t="t" r="r" b="b"/>
            <a:pathLst>
              <a:path w="36" h="89" extrusionOk="0">
                <a:moveTo>
                  <a:pt x="0" y="0"/>
                </a:moveTo>
                <a:lnTo>
                  <a:pt x="8" y="6"/>
                </a:lnTo>
                <a:lnTo>
                  <a:pt x="17" y="14"/>
                </a:lnTo>
                <a:lnTo>
                  <a:pt x="25" y="22"/>
                </a:lnTo>
                <a:lnTo>
                  <a:pt x="30" y="30"/>
                </a:lnTo>
                <a:lnTo>
                  <a:pt x="33" y="41"/>
                </a:lnTo>
                <a:lnTo>
                  <a:pt x="36" y="53"/>
                </a:lnTo>
                <a:lnTo>
                  <a:pt x="36" y="65"/>
                </a:lnTo>
                <a:lnTo>
                  <a:pt x="36" y="70"/>
                </a:lnTo>
                <a:lnTo>
                  <a:pt x="34" y="74"/>
                </a:lnTo>
                <a:lnTo>
                  <a:pt x="32" y="77"/>
                </a:lnTo>
                <a:lnTo>
                  <a:pt x="29" y="80"/>
                </a:lnTo>
                <a:lnTo>
                  <a:pt x="21" y="86"/>
                </a:lnTo>
                <a:lnTo>
                  <a:pt x="14" y="89"/>
                </a:lnTo>
                <a:lnTo>
                  <a:pt x="11" y="88"/>
                </a:lnTo>
                <a:lnTo>
                  <a:pt x="8" y="87"/>
                </a:lnTo>
                <a:lnTo>
                  <a:pt x="7" y="84"/>
                </a:lnTo>
                <a:lnTo>
                  <a:pt x="7" y="80"/>
                </a:lnTo>
                <a:lnTo>
                  <a:pt x="7" y="75"/>
                </a:lnTo>
                <a:lnTo>
                  <a:pt x="7" y="68"/>
                </a:lnTo>
                <a:lnTo>
                  <a:pt x="9" y="54"/>
                </a:lnTo>
                <a:lnTo>
                  <a:pt x="13" y="39"/>
                </a:lnTo>
              </a:path>
            </a:pathLst>
          </a:custGeom>
          <a:noFill/>
          <a:ln w="14275" cap="flat" cmpd="sng">
            <a:solidFill>
              <a:srgbClr val="00354E"/>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3"/>
          <p:cNvSpPr txBox="1"/>
          <p:nvPr/>
        </p:nvSpPr>
        <p:spPr>
          <a:xfrm>
            <a:off x="71628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a:solidFill>
                  <a:srgbClr val="898989"/>
                </a:solidFill>
                <a:latin typeface="Calibri"/>
                <a:ea typeface="Calibri"/>
                <a:cs typeface="Calibri"/>
                <a:sym typeface="Calibri"/>
              </a:rPr>
              <a:t>47</a:t>
            </a:fld>
            <a:endParaRPr/>
          </a:p>
        </p:txBody>
      </p:sp>
      <p:pic>
        <p:nvPicPr>
          <p:cNvPr id="722" name="Google Shape;722;p63"/>
          <p:cNvPicPr preferRelativeResize="0">
            <a:picLocks noGrp="1"/>
          </p:cNvPicPr>
          <p:nvPr>
            <p:ph type="body" idx="1"/>
          </p:nvPr>
        </p:nvPicPr>
        <p:blipFill rotWithShape="1">
          <a:blip r:embed="rId3">
            <a:alphaModFix/>
          </a:blip>
          <a:srcRect/>
          <a:stretch/>
        </p:blipFill>
        <p:spPr>
          <a:xfrm>
            <a:off x="2808287" y="1381125"/>
            <a:ext cx="3165475" cy="2209800"/>
          </a:xfrm>
          <a:prstGeom prst="rect">
            <a:avLst/>
          </a:prstGeom>
          <a:noFill/>
          <a:ln>
            <a:noFill/>
          </a:ln>
        </p:spPr>
      </p:pic>
      <p:pic>
        <p:nvPicPr>
          <p:cNvPr id="723" name="Google Shape;723;p63"/>
          <p:cNvPicPr preferRelativeResize="0">
            <a:picLocks noGrp="1"/>
          </p:cNvPicPr>
          <p:nvPr>
            <p:ph type="body" idx="2"/>
          </p:nvPr>
        </p:nvPicPr>
        <p:blipFill rotWithShape="1">
          <a:blip r:embed="rId4">
            <a:alphaModFix/>
          </a:blip>
          <a:srcRect/>
          <a:stretch/>
        </p:blipFill>
        <p:spPr>
          <a:xfrm>
            <a:off x="4684712" y="1622425"/>
            <a:ext cx="2054225" cy="1674812"/>
          </a:xfrm>
          <a:prstGeom prst="rect">
            <a:avLst/>
          </a:prstGeom>
          <a:noFill/>
          <a:ln>
            <a:noFill/>
          </a:ln>
        </p:spPr>
      </p:pic>
      <p:pic>
        <p:nvPicPr>
          <p:cNvPr id="724" name="Google Shape;724;p63" descr="j0285135"/>
          <p:cNvPicPr preferRelativeResize="0"/>
          <p:nvPr/>
        </p:nvPicPr>
        <p:blipFill rotWithShape="1">
          <a:blip r:embed="rId5">
            <a:alphaModFix/>
          </a:blip>
          <a:srcRect/>
          <a:stretch/>
        </p:blipFill>
        <p:spPr>
          <a:xfrm>
            <a:off x="1443037" y="725487"/>
            <a:ext cx="1795462" cy="2727325"/>
          </a:xfrm>
          <a:prstGeom prst="rect">
            <a:avLst/>
          </a:prstGeom>
          <a:noFill/>
          <a:ln>
            <a:noFill/>
          </a:ln>
        </p:spPr>
      </p:pic>
      <p:sp>
        <p:nvSpPr>
          <p:cNvPr id="725" name="Google Shape;725;p63"/>
          <p:cNvSpPr txBox="1"/>
          <p:nvPr/>
        </p:nvSpPr>
        <p:spPr>
          <a:xfrm>
            <a:off x="3254375" y="939800"/>
            <a:ext cx="3138487"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1. Identify business rules.</a:t>
            </a:r>
            <a:endParaRPr/>
          </a:p>
        </p:txBody>
      </p:sp>
      <p:grpSp>
        <p:nvGrpSpPr>
          <p:cNvPr id="726" name="Google Shape;726;p63"/>
          <p:cNvGrpSpPr/>
          <p:nvPr/>
        </p:nvGrpSpPr>
        <p:grpSpPr>
          <a:xfrm>
            <a:off x="6475412" y="2559050"/>
            <a:ext cx="898525" cy="1358900"/>
            <a:chOff x="2256" y="1536"/>
            <a:chExt cx="566" cy="856"/>
          </a:xfrm>
        </p:grpSpPr>
        <p:sp>
          <p:nvSpPr>
            <p:cNvPr id="727" name="Google Shape;727;p63"/>
            <p:cNvSpPr/>
            <p:nvPr/>
          </p:nvSpPr>
          <p:spPr>
            <a:xfrm>
              <a:off x="2570" y="1540"/>
              <a:ext cx="252" cy="844"/>
            </a:xfrm>
            <a:custGeom>
              <a:avLst/>
              <a:gdLst/>
              <a:ahLst/>
              <a:cxnLst/>
              <a:rect l="l" t="t" r="r" b="b"/>
              <a:pathLst>
                <a:path w="252" h="844" extrusionOk="0">
                  <a:moveTo>
                    <a:pt x="222" y="82"/>
                  </a:moveTo>
                  <a:cubicBezTo>
                    <a:pt x="234" y="198"/>
                    <a:pt x="248" y="620"/>
                    <a:pt x="252" y="746"/>
                  </a:cubicBezTo>
                  <a:cubicBezTo>
                    <a:pt x="138" y="786"/>
                    <a:pt x="90" y="808"/>
                    <a:pt x="6" y="844"/>
                  </a:cubicBezTo>
                  <a:cubicBezTo>
                    <a:pt x="8" y="710"/>
                    <a:pt x="0" y="142"/>
                    <a:pt x="4" y="0"/>
                  </a:cubicBezTo>
                  <a:cubicBezTo>
                    <a:pt x="62" y="22"/>
                    <a:pt x="75" y="33"/>
                    <a:pt x="98" y="40"/>
                  </a:cubicBezTo>
                  <a:cubicBezTo>
                    <a:pt x="121" y="47"/>
                    <a:pt x="133" y="40"/>
                    <a:pt x="144" y="44"/>
                  </a:cubicBezTo>
                  <a:cubicBezTo>
                    <a:pt x="155" y="48"/>
                    <a:pt x="149" y="58"/>
                    <a:pt x="162" y="64"/>
                  </a:cubicBezTo>
                  <a:cubicBezTo>
                    <a:pt x="175" y="70"/>
                    <a:pt x="178" y="64"/>
                    <a:pt x="222" y="82"/>
                  </a:cubicBezTo>
                  <a:close/>
                </a:path>
              </a:pathLst>
            </a:custGeom>
            <a:gradFill>
              <a:gsLst>
                <a:gs pos="0">
                  <a:srgbClr val="000099"/>
                </a:gs>
                <a:gs pos="50000">
                  <a:srgbClr val="9696D5"/>
                </a:gs>
                <a:gs pos="100000">
                  <a:srgbClr val="000099"/>
                </a:gs>
              </a:gsLst>
              <a:lin ang="0" scaled="0"/>
            </a:gra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8" name="Google Shape;728;p63"/>
            <p:cNvSpPr/>
            <p:nvPr/>
          </p:nvSpPr>
          <p:spPr>
            <a:xfrm>
              <a:off x="2684" y="1582"/>
              <a:ext cx="60" cy="744"/>
            </a:xfrm>
            <a:custGeom>
              <a:avLst/>
              <a:gdLst/>
              <a:ahLst/>
              <a:cxnLst/>
              <a:rect l="l" t="t" r="r" b="b"/>
              <a:pathLst>
                <a:path w="60" h="744" extrusionOk="0">
                  <a:moveTo>
                    <a:pt x="50" y="17"/>
                  </a:moveTo>
                  <a:cubicBezTo>
                    <a:pt x="53" y="40"/>
                    <a:pt x="53" y="82"/>
                    <a:pt x="52" y="140"/>
                  </a:cubicBezTo>
                  <a:cubicBezTo>
                    <a:pt x="51" y="198"/>
                    <a:pt x="46" y="267"/>
                    <a:pt x="46" y="366"/>
                  </a:cubicBezTo>
                  <a:cubicBezTo>
                    <a:pt x="46" y="465"/>
                    <a:pt x="56" y="673"/>
                    <a:pt x="55" y="736"/>
                  </a:cubicBezTo>
                  <a:cubicBezTo>
                    <a:pt x="42" y="739"/>
                    <a:pt x="60" y="737"/>
                    <a:pt x="41" y="744"/>
                  </a:cubicBezTo>
                  <a:cubicBezTo>
                    <a:pt x="33" y="661"/>
                    <a:pt x="14" y="363"/>
                    <a:pt x="8" y="239"/>
                  </a:cubicBezTo>
                  <a:cubicBezTo>
                    <a:pt x="2" y="115"/>
                    <a:pt x="0" y="41"/>
                    <a:pt x="4" y="2"/>
                  </a:cubicBezTo>
                  <a:cubicBezTo>
                    <a:pt x="25" y="8"/>
                    <a:pt x="27" y="0"/>
                    <a:pt x="35" y="2"/>
                  </a:cubicBezTo>
                  <a:cubicBezTo>
                    <a:pt x="43" y="4"/>
                    <a:pt x="37" y="0"/>
                    <a:pt x="50" y="17"/>
                  </a:cubicBezTo>
                  <a:close/>
                </a:path>
              </a:pathLst>
            </a:custGeom>
            <a:gradFill>
              <a:gsLst>
                <a:gs pos="0">
                  <a:schemeClr val="accent2"/>
                </a:gs>
                <a:gs pos="100000">
                  <a:srgbClr val="E7BCBB"/>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29" name="Google Shape;729;p63"/>
            <p:cNvSpPr/>
            <p:nvPr/>
          </p:nvSpPr>
          <p:spPr>
            <a:xfrm>
              <a:off x="2256" y="1536"/>
              <a:ext cx="322" cy="856"/>
            </a:xfrm>
            <a:custGeom>
              <a:avLst/>
              <a:gdLst/>
              <a:ahLst/>
              <a:cxnLst/>
              <a:rect l="l" t="t" r="r" b="b"/>
              <a:pathLst>
                <a:path w="322" h="856" extrusionOk="0">
                  <a:moveTo>
                    <a:pt x="322" y="850"/>
                  </a:moveTo>
                  <a:cubicBezTo>
                    <a:pt x="284" y="856"/>
                    <a:pt x="245" y="851"/>
                    <a:pt x="220" y="842"/>
                  </a:cubicBezTo>
                  <a:cubicBezTo>
                    <a:pt x="195" y="833"/>
                    <a:pt x="183" y="805"/>
                    <a:pt x="170" y="796"/>
                  </a:cubicBezTo>
                  <a:cubicBezTo>
                    <a:pt x="157" y="787"/>
                    <a:pt x="162" y="793"/>
                    <a:pt x="142" y="788"/>
                  </a:cubicBezTo>
                  <a:cubicBezTo>
                    <a:pt x="122" y="783"/>
                    <a:pt x="72" y="779"/>
                    <a:pt x="48" y="768"/>
                  </a:cubicBezTo>
                  <a:cubicBezTo>
                    <a:pt x="24" y="757"/>
                    <a:pt x="32" y="756"/>
                    <a:pt x="0" y="722"/>
                  </a:cubicBezTo>
                  <a:cubicBezTo>
                    <a:pt x="8" y="610"/>
                    <a:pt x="22" y="194"/>
                    <a:pt x="36" y="84"/>
                  </a:cubicBezTo>
                  <a:cubicBezTo>
                    <a:pt x="80" y="56"/>
                    <a:pt x="72" y="67"/>
                    <a:pt x="94" y="60"/>
                  </a:cubicBezTo>
                  <a:cubicBezTo>
                    <a:pt x="116" y="53"/>
                    <a:pt x="150" y="47"/>
                    <a:pt x="168" y="42"/>
                  </a:cubicBezTo>
                  <a:cubicBezTo>
                    <a:pt x="186" y="37"/>
                    <a:pt x="188" y="37"/>
                    <a:pt x="202" y="32"/>
                  </a:cubicBezTo>
                  <a:cubicBezTo>
                    <a:pt x="216" y="27"/>
                    <a:pt x="232" y="15"/>
                    <a:pt x="252" y="10"/>
                  </a:cubicBezTo>
                  <a:cubicBezTo>
                    <a:pt x="272" y="5"/>
                    <a:pt x="276" y="0"/>
                    <a:pt x="320" y="4"/>
                  </a:cubicBezTo>
                  <a:cubicBezTo>
                    <a:pt x="320" y="156"/>
                    <a:pt x="322" y="706"/>
                    <a:pt x="322" y="850"/>
                  </a:cubicBezTo>
                  <a:close/>
                </a:path>
              </a:pathLst>
            </a:custGeom>
            <a:gradFill>
              <a:gsLst>
                <a:gs pos="0">
                  <a:srgbClr val="000099"/>
                </a:gs>
                <a:gs pos="50000">
                  <a:srgbClr val="000097"/>
                </a:gs>
                <a:gs pos="100000">
                  <a:srgbClr val="000099"/>
                </a:gs>
              </a:gsLst>
              <a:lin ang="0" scaled="0"/>
            </a:gra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0" name="Google Shape;730;p63"/>
            <p:cNvSpPr/>
            <p:nvPr/>
          </p:nvSpPr>
          <p:spPr>
            <a:xfrm>
              <a:off x="2402" y="1542"/>
              <a:ext cx="51" cy="839"/>
            </a:xfrm>
            <a:custGeom>
              <a:avLst/>
              <a:gdLst/>
              <a:ahLst/>
              <a:cxnLst/>
              <a:rect l="l" t="t" r="r" b="b"/>
              <a:pathLst>
                <a:path w="51" h="839" extrusionOk="0">
                  <a:moveTo>
                    <a:pt x="34" y="32"/>
                  </a:moveTo>
                  <a:cubicBezTo>
                    <a:pt x="29" y="43"/>
                    <a:pt x="24" y="0"/>
                    <a:pt x="19" y="116"/>
                  </a:cubicBezTo>
                  <a:cubicBezTo>
                    <a:pt x="14" y="232"/>
                    <a:pt x="7" y="617"/>
                    <a:pt x="4" y="728"/>
                  </a:cubicBezTo>
                  <a:cubicBezTo>
                    <a:pt x="1" y="839"/>
                    <a:pt x="1" y="750"/>
                    <a:pt x="1" y="785"/>
                  </a:cubicBezTo>
                  <a:cubicBezTo>
                    <a:pt x="24" y="789"/>
                    <a:pt x="0" y="782"/>
                    <a:pt x="3" y="783"/>
                  </a:cubicBezTo>
                  <a:cubicBezTo>
                    <a:pt x="6" y="784"/>
                    <a:pt x="13" y="788"/>
                    <a:pt x="18" y="791"/>
                  </a:cubicBezTo>
                  <a:cubicBezTo>
                    <a:pt x="23" y="794"/>
                    <a:pt x="15" y="794"/>
                    <a:pt x="34" y="801"/>
                  </a:cubicBezTo>
                  <a:cubicBezTo>
                    <a:pt x="38" y="733"/>
                    <a:pt x="44" y="501"/>
                    <a:pt x="46" y="372"/>
                  </a:cubicBezTo>
                  <a:cubicBezTo>
                    <a:pt x="48" y="243"/>
                    <a:pt x="51" y="84"/>
                    <a:pt x="49" y="27"/>
                  </a:cubicBezTo>
                  <a:cubicBezTo>
                    <a:pt x="24" y="32"/>
                    <a:pt x="37" y="31"/>
                    <a:pt x="34" y="32"/>
                  </a:cubicBezTo>
                  <a:close/>
                </a:path>
              </a:pathLst>
            </a:custGeom>
            <a:gradFill>
              <a:gsLst>
                <a:gs pos="0">
                  <a:schemeClr val="accent2"/>
                </a:gs>
                <a:gs pos="50000">
                  <a:srgbClr val="DDA09F"/>
                </a:gs>
                <a:gs pos="100000">
                  <a:schemeClr val="accent2"/>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1" name="Google Shape;731;p63"/>
            <p:cNvSpPr/>
            <p:nvPr/>
          </p:nvSpPr>
          <p:spPr>
            <a:xfrm>
              <a:off x="2678" y="1739"/>
              <a:ext cx="54" cy="15"/>
            </a:xfrm>
            <a:custGeom>
              <a:avLst/>
              <a:gdLst/>
              <a:ahLst/>
              <a:cxnLst/>
              <a:rect l="l" t="t" r="r" b="b"/>
              <a:pathLst>
                <a:path w="54" h="15" extrusionOk="0">
                  <a:moveTo>
                    <a:pt x="0" y="7"/>
                  </a:moveTo>
                  <a:cubicBezTo>
                    <a:pt x="6" y="6"/>
                    <a:pt x="27" y="0"/>
                    <a:pt x="36" y="1"/>
                  </a:cubicBezTo>
                  <a:cubicBezTo>
                    <a:pt x="45" y="2"/>
                    <a:pt x="50" y="12"/>
                    <a:pt x="54" y="1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2" name="Google Shape;732;p63"/>
            <p:cNvSpPr/>
            <p:nvPr/>
          </p:nvSpPr>
          <p:spPr>
            <a:xfrm>
              <a:off x="2678" y="1775"/>
              <a:ext cx="54" cy="15"/>
            </a:xfrm>
            <a:custGeom>
              <a:avLst/>
              <a:gdLst/>
              <a:ahLst/>
              <a:cxnLst/>
              <a:rect l="l" t="t" r="r" b="b"/>
              <a:pathLst>
                <a:path w="54" h="15" extrusionOk="0">
                  <a:moveTo>
                    <a:pt x="0" y="7"/>
                  </a:moveTo>
                  <a:cubicBezTo>
                    <a:pt x="6" y="6"/>
                    <a:pt x="27" y="0"/>
                    <a:pt x="36" y="1"/>
                  </a:cubicBezTo>
                  <a:cubicBezTo>
                    <a:pt x="45" y="2"/>
                    <a:pt x="50" y="12"/>
                    <a:pt x="54" y="1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3" name="Google Shape;733;p63"/>
            <p:cNvSpPr/>
            <p:nvPr/>
          </p:nvSpPr>
          <p:spPr>
            <a:xfrm>
              <a:off x="2678" y="1821"/>
              <a:ext cx="54" cy="15"/>
            </a:xfrm>
            <a:custGeom>
              <a:avLst/>
              <a:gdLst/>
              <a:ahLst/>
              <a:cxnLst/>
              <a:rect l="l" t="t" r="r" b="b"/>
              <a:pathLst>
                <a:path w="54" h="15" extrusionOk="0">
                  <a:moveTo>
                    <a:pt x="0" y="7"/>
                  </a:moveTo>
                  <a:cubicBezTo>
                    <a:pt x="6" y="6"/>
                    <a:pt x="27" y="0"/>
                    <a:pt x="36" y="1"/>
                  </a:cubicBezTo>
                  <a:cubicBezTo>
                    <a:pt x="45" y="2"/>
                    <a:pt x="50" y="12"/>
                    <a:pt x="54" y="1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4" name="Google Shape;734;p63"/>
            <p:cNvSpPr/>
            <p:nvPr/>
          </p:nvSpPr>
          <p:spPr>
            <a:xfrm>
              <a:off x="2678" y="1859"/>
              <a:ext cx="54" cy="15"/>
            </a:xfrm>
            <a:custGeom>
              <a:avLst/>
              <a:gdLst/>
              <a:ahLst/>
              <a:cxnLst/>
              <a:rect l="l" t="t" r="r" b="b"/>
              <a:pathLst>
                <a:path w="54" h="15" extrusionOk="0">
                  <a:moveTo>
                    <a:pt x="0" y="7"/>
                  </a:moveTo>
                  <a:cubicBezTo>
                    <a:pt x="6" y="6"/>
                    <a:pt x="27" y="0"/>
                    <a:pt x="36" y="1"/>
                  </a:cubicBezTo>
                  <a:cubicBezTo>
                    <a:pt x="45" y="2"/>
                    <a:pt x="50" y="12"/>
                    <a:pt x="54" y="1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5" name="Google Shape;735;p63"/>
            <p:cNvSpPr/>
            <p:nvPr/>
          </p:nvSpPr>
          <p:spPr>
            <a:xfrm>
              <a:off x="2678" y="1907"/>
              <a:ext cx="54" cy="15"/>
            </a:xfrm>
            <a:custGeom>
              <a:avLst/>
              <a:gdLst/>
              <a:ahLst/>
              <a:cxnLst/>
              <a:rect l="l" t="t" r="r" b="b"/>
              <a:pathLst>
                <a:path w="54" h="15" extrusionOk="0">
                  <a:moveTo>
                    <a:pt x="0" y="7"/>
                  </a:moveTo>
                  <a:cubicBezTo>
                    <a:pt x="6" y="6"/>
                    <a:pt x="27" y="0"/>
                    <a:pt x="36" y="1"/>
                  </a:cubicBezTo>
                  <a:cubicBezTo>
                    <a:pt x="45" y="2"/>
                    <a:pt x="50" y="12"/>
                    <a:pt x="54" y="15"/>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6" name="Google Shape;736;p63"/>
            <p:cNvSpPr/>
            <p:nvPr/>
          </p:nvSpPr>
          <p:spPr>
            <a:xfrm>
              <a:off x="2372" y="1713"/>
              <a:ext cx="206" cy="31"/>
            </a:xfrm>
            <a:custGeom>
              <a:avLst/>
              <a:gdLst/>
              <a:ahLst/>
              <a:cxnLst/>
              <a:rect l="l" t="t" r="r" b="b"/>
              <a:pathLst>
                <a:path w="206" h="31" extrusionOk="0">
                  <a:moveTo>
                    <a:pt x="0" y="31"/>
                  </a:moveTo>
                  <a:cubicBezTo>
                    <a:pt x="9" y="30"/>
                    <a:pt x="39" y="29"/>
                    <a:pt x="54" y="27"/>
                  </a:cubicBezTo>
                  <a:cubicBezTo>
                    <a:pt x="69" y="25"/>
                    <a:pt x="79" y="23"/>
                    <a:pt x="92" y="19"/>
                  </a:cubicBezTo>
                  <a:cubicBezTo>
                    <a:pt x="105" y="15"/>
                    <a:pt x="115" y="2"/>
                    <a:pt x="134" y="1"/>
                  </a:cubicBezTo>
                  <a:cubicBezTo>
                    <a:pt x="153" y="0"/>
                    <a:pt x="194" y="9"/>
                    <a:pt x="206" y="11"/>
                  </a:cubicBezTo>
                </a:path>
              </a:pathLst>
            </a:custGeom>
            <a:noFill/>
            <a:ln w="28575" cap="flat" cmpd="sng">
              <a:solidFill>
                <a:srgbClr val="0000FF">
                  <a:alpha val="7647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7" name="Google Shape;737;p63"/>
            <p:cNvSpPr/>
            <p:nvPr/>
          </p:nvSpPr>
          <p:spPr>
            <a:xfrm>
              <a:off x="2372" y="1751"/>
              <a:ext cx="206" cy="31"/>
            </a:xfrm>
            <a:custGeom>
              <a:avLst/>
              <a:gdLst/>
              <a:ahLst/>
              <a:cxnLst/>
              <a:rect l="l" t="t" r="r" b="b"/>
              <a:pathLst>
                <a:path w="206" h="31" extrusionOk="0">
                  <a:moveTo>
                    <a:pt x="0" y="31"/>
                  </a:moveTo>
                  <a:cubicBezTo>
                    <a:pt x="9" y="30"/>
                    <a:pt x="39" y="29"/>
                    <a:pt x="54" y="27"/>
                  </a:cubicBezTo>
                  <a:cubicBezTo>
                    <a:pt x="69" y="25"/>
                    <a:pt x="79" y="23"/>
                    <a:pt x="92" y="19"/>
                  </a:cubicBezTo>
                  <a:cubicBezTo>
                    <a:pt x="105" y="15"/>
                    <a:pt x="115" y="2"/>
                    <a:pt x="134" y="1"/>
                  </a:cubicBezTo>
                  <a:cubicBezTo>
                    <a:pt x="153" y="0"/>
                    <a:pt x="194" y="9"/>
                    <a:pt x="206" y="11"/>
                  </a:cubicBezTo>
                </a:path>
              </a:pathLst>
            </a:custGeom>
            <a:noFill/>
            <a:ln w="28575" cap="flat" cmpd="sng">
              <a:solidFill>
                <a:srgbClr val="0000FF">
                  <a:alpha val="7647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8" name="Google Shape;738;p63"/>
            <p:cNvSpPr/>
            <p:nvPr/>
          </p:nvSpPr>
          <p:spPr>
            <a:xfrm>
              <a:off x="2372" y="1799"/>
              <a:ext cx="206" cy="31"/>
            </a:xfrm>
            <a:custGeom>
              <a:avLst/>
              <a:gdLst/>
              <a:ahLst/>
              <a:cxnLst/>
              <a:rect l="l" t="t" r="r" b="b"/>
              <a:pathLst>
                <a:path w="206" h="31" extrusionOk="0">
                  <a:moveTo>
                    <a:pt x="0" y="31"/>
                  </a:moveTo>
                  <a:cubicBezTo>
                    <a:pt x="9" y="30"/>
                    <a:pt x="39" y="29"/>
                    <a:pt x="54" y="27"/>
                  </a:cubicBezTo>
                  <a:cubicBezTo>
                    <a:pt x="69" y="25"/>
                    <a:pt x="79" y="23"/>
                    <a:pt x="92" y="19"/>
                  </a:cubicBezTo>
                  <a:cubicBezTo>
                    <a:pt x="105" y="15"/>
                    <a:pt x="115" y="2"/>
                    <a:pt x="134" y="1"/>
                  </a:cubicBezTo>
                  <a:cubicBezTo>
                    <a:pt x="153" y="0"/>
                    <a:pt x="194" y="9"/>
                    <a:pt x="206" y="11"/>
                  </a:cubicBezTo>
                </a:path>
              </a:pathLst>
            </a:custGeom>
            <a:noFill/>
            <a:ln w="28575" cap="flat" cmpd="sng">
              <a:solidFill>
                <a:srgbClr val="0000FF">
                  <a:alpha val="7647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39" name="Google Shape;739;p63"/>
            <p:cNvSpPr/>
            <p:nvPr/>
          </p:nvSpPr>
          <p:spPr>
            <a:xfrm>
              <a:off x="2372" y="1845"/>
              <a:ext cx="206" cy="31"/>
            </a:xfrm>
            <a:custGeom>
              <a:avLst/>
              <a:gdLst/>
              <a:ahLst/>
              <a:cxnLst/>
              <a:rect l="l" t="t" r="r" b="b"/>
              <a:pathLst>
                <a:path w="206" h="31" extrusionOk="0">
                  <a:moveTo>
                    <a:pt x="0" y="31"/>
                  </a:moveTo>
                  <a:cubicBezTo>
                    <a:pt x="9" y="30"/>
                    <a:pt x="39" y="29"/>
                    <a:pt x="54" y="27"/>
                  </a:cubicBezTo>
                  <a:cubicBezTo>
                    <a:pt x="69" y="25"/>
                    <a:pt x="79" y="23"/>
                    <a:pt x="92" y="19"/>
                  </a:cubicBezTo>
                  <a:cubicBezTo>
                    <a:pt x="105" y="15"/>
                    <a:pt x="115" y="2"/>
                    <a:pt x="134" y="1"/>
                  </a:cubicBezTo>
                  <a:cubicBezTo>
                    <a:pt x="153" y="0"/>
                    <a:pt x="194" y="9"/>
                    <a:pt x="206" y="11"/>
                  </a:cubicBezTo>
                </a:path>
              </a:pathLst>
            </a:custGeom>
            <a:noFill/>
            <a:ln w="28575" cap="flat" cmpd="sng">
              <a:solidFill>
                <a:srgbClr val="0000FF">
                  <a:alpha val="7647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0" name="Google Shape;740;p63"/>
            <p:cNvSpPr/>
            <p:nvPr/>
          </p:nvSpPr>
          <p:spPr>
            <a:xfrm>
              <a:off x="2372" y="1891"/>
              <a:ext cx="206" cy="31"/>
            </a:xfrm>
            <a:custGeom>
              <a:avLst/>
              <a:gdLst/>
              <a:ahLst/>
              <a:cxnLst/>
              <a:rect l="l" t="t" r="r" b="b"/>
              <a:pathLst>
                <a:path w="206" h="31" extrusionOk="0">
                  <a:moveTo>
                    <a:pt x="0" y="31"/>
                  </a:moveTo>
                  <a:cubicBezTo>
                    <a:pt x="9" y="30"/>
                    <a:pt x="39" y="29"/>
                    <a:pt x="54" y="27"/>
                  </a:cubicBezTo>
                  <a:cubicBezTo>
                    <a:pt x="69" y="25"/>
                    <a:pt x="79" y="23"/>
                    <a:pt x="92" y="19"/>
                  </a:cubicBezTo>
                  <a:cubicBezTo>
                    <a:pt x="105" y="15"/>
                    <a:pt x="115" y="2"/>
                    <a:pt x="134" y="1"/>
                  </a:cubicBezTo>
                  <a:cubicBezTo>
                    <a:pt x="153" y="0"/>
                    <a:pt x="194" y="9"/>
                    <a:pt x="206" y="11"/>
                  </a:cubicBezTo>
                </a:path>
              </a:pathLst>
            </a:custGeom>
            <a:noFill/>
            <a:ln w="28575" cap="flat" cmpd="sng">
              <a:solidFill>
                <a:srgbClr val="0000FF">
                  <a:alpha val="7647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1" name="Google Shape;741;p63"/>
            <p:cNvSpPr/>
            <p:nvPr/>
          </p:nvSpPr>
          <p:spPr>
            <a:xfrm>
              <a:off x="2581" y="1723"/>
              <a:ext cx="96" cy="21"/>
            </a:xfrm>
            <a:custGeom>
              <a:avLst/>
              <a:gdLst/>
              <a:ahLst/>
              <a:cxnLst/>
              <a:rect l="l" t="t" r="r" b="b"/>
              <a:pathLst>
                <a:path w="96" h="21" extrusionOk="0">
                  <a:moveTo>
                    <a:pt x="96" y="21"/>
                  </a:moveTo>
                  <a:lnTo>
                    <a:pt x="0" y="0"/>
                  </a:lnTo>
                </a:path>
              </a:pathLst>
            </a:custGeom>
            <a:noFill/>
            <a:ln w="28575" cap="flat" cmpd="sng">
              <a:solidFill>
                <a:srgbClr val="99CCFF">
                  <a:alpha val="70588"/>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2" name="Google Shape;742;p63"/>
            <p:cNvSpPr/>
            <p:nvPr/>
          </p:nvSpPr>
          <p:spPr>
            <a:xfrm>
              <a:off x="2581" y="1764"/>
              <a:ext cx="95" cy="18"/>
            </a:xfrm>
            <a:custGeom>
              <a:avLst/>
              <a:gdLst/>
              <a:ahLst/>
              <a:cxnLst/>
              <a:rect l="l" t="t" r="r" b="b"/>
              <a:pathLst>
                <a:path w="95" h="18" extrusionOk="0">
                  <a:moveTo>
                    <a:pt x="95" y="18"/>
                  </a:moveTo>
                  <a:lnTo>
                    <a:pt x="0" y="0"/>
                  </a:lnTo>
                </a:path>
              </a:pathLst>
            </a:custGeom>
            <a:noFill/>
            <a:ln w="28575" cap="flat" cmpd="sng">
              <a:solidFill>
                <a:srgbClr val="99CCFF">
                  <a:alpha val="70588"/>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3" name="Google Shape;743;p63"/>
            <p:cNvSpPr/>
            <p:nvPr/>
          </p:nvSpPr>
          <p:spPr>
            <a:xfrm>
              <a:off x="2576" y="1812"/>
              <a:ext cx="100" cy="14"/>
            </a:xfrm>
            <a:custGeom>
              <a:avLst/>
              <a:gdLst/>
              <a:ahLst/>
              <a:cxnLst/>
              <a:rect l="l" t="t" r="r" b="b"/>
              <a:pathLst>
                <a:path w="100" h="14" extrusionOk="0">
                  <a:moveTo>
                    <a:pt x="100" y="14"/>
                  </a:moveTo>
                  <a:lnTo>
                    <a:pt x="0" y="0"/>
                  </a:lnTo>
                </a:path>
              </a:pathLst>
            </a:custGeom>
            <a:noFill/>
            <a:ln w="28575" cap="flat" cmpd="sng">
              <a:solidFill>
                <a:srgbClr val="99CCFF">
                  <a:alpha val="70588"/>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4" name="Google Shape;744;p63"/>
            <p:cNvSpPr/>
            <p:nvPr/>
          </p:nvSpPr>
          <p:spPr>
            <a:xfrm>
              <a:off x="2574" y="1856"/>
              <a:ext cx="102" cy="10"/>
            </a:xfrm>
            <a:custGeom>
              <a:avLst/>
              <a:gdLst/>
              <a:ahLst/>
              <a:cxnLst/>
              <a:rect l="l" t="t" r="r" b="b"/>
              <a:pathLst>
                <a:path w="102" h="10" extrusionOk="0">
                  <a:moveTo>
                    <a:pt x="102" y="10"/>
                  </a:moveTo>
                  <a:lnTo>
                    <a:pt x="0" y="0"/>
                  </a:lnTo>
                </a:path>
              </a:pathLst>
            </a:custGeom>
            <a:noFill/>
            <a:ln w="28575" cap="flat" cmpd="sng">
              <a:solidFill>
                <a:srgbClr val="99CCFF">
                  <a:alpha val="70588"/>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5" name="Google Shape;745;p63"/>
            <p:cNvSpPr/>
            <p:nvPr/>
          </p:nvSpPr>
          <p:spPr>
            <a:xfrm>
              <a:off x="2574" y="1904"/>
              <a:ext cx="109" cy="8"/>
            </a:xfrm>
            <a:custGeom>
              <a:avLst/>
              <a:gdLst/>
              <a:ahLst/>
              <a:cxnLst/>
              <a:rect l="l" t="t" r="r" b="b"/>
              <a:pathLst>
                <a:path w="109" h="8" extrusionOk="0">
                  <a:moveTo>
                    <a:pt x="109" y="8"/>
                  </a:moveTo>
                  <a:lnTo>
                    <a:pt x="0" y="0"/>
                  </a:lnTo>
                </a:path>
              </a:pathLst>
            </a:custGeom>
            <a:noFill/>
            <a:ln w="28575" cap="flat" cmpd="sng">
              <a:solidFill>
                <a:srgbClr val="99CCFF">
                  <a:alpha val="70588"/>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6" name="Google Shape;746;p63"/>
            <p:cNvSpPr/>
            <p:nvPr/>
          </p:nvSpPr>
          <p:spPr>
            <a:xfrm>
              <a:off x="2731" y="1752"/>
              <a:ext cx="71" cy="12"/>
            </a:xfrm>
            <a:custGeom>
              <a:avLst/>
              <a:gdLst/>
              <a:ahLst/>
              <a:cxnLst/>
              <a:rect l="l" t="t" r="r" b="b"/>
              <a:pathLst>
                <a:path w="71" h="12" extrusionOk="0">
                  <a:moveTo>
                    <a:pt x="0" y="0"/>
                  </a:moveTo>
                  <a:lnTo>
                    <a:pt x="71" y="12"/>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47" name="Google Shape;747;p63"/>
            <p:cNvSpPr/>
            <p:nvPr/>
          </p:nvSpPr>
          <p:spPr>
            <a:xfrm>
              <a:off x="2733" y="1791"/>
              <a:ext cx="72" cy="9"/>
            </a:xfrm>
            <a:custGeom>
              <a:avLst/>
              <a:gdLst/>
              <a:ahLst/>
              <a:cxnLst/>
              <a:rect l="l" t="t" r="r" b="b"/>
              <a:pathLst>
                <a:path w="72" h="9" extrusionOk="0">
                  <a:moveTo>
                    <a:pt x="0" y="0"/>
                  </a:moveTo>
                  <a:lnTo>
                    <a:pt x="72" y="9"/>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748" name="Google Shape;748;p63"/>
            <p:cNvCxnSpPr/>
            <p:nvPr/>
          </p:nvCxnSpPr>
          <p:spPr>
            <a:xfrm>
              <a:off x="2733" y="1834"/>
              <a:ext cx="75" cy="9"/>
            </a:xfrm>
            <a:prstGeom prst="straightConnector1">
              <a:avLst/>
            </a:prstGeom>
            <a:noFill/>
            <a:ln w="19050" cap="flat" cmpd="sng">
              <a:solidFill>
                <a:schemeClr val="dk1"/>
              </a:solidFill>
              <a:prstDash val="solid"/>
              <a:miter lim="800000"/>
              <a:headEnd type="none" w="med" len="med"/>
              <a:tailEnd type="none" w="med" len="med"/>
            </a:ln>
          </p:spPr>
        </p:cxnSp>
        <p:sp>
          <p:nvSpPr>
            <p:cNvPr id="749" name="Google Shape;749;p63"/>
            <p:cNvSpPr/>
            <p:nvPr/>
          </p:nvSpPr>
          <p:spPr>
            <a:xfrm>
              <a:off x="2730" y="1872"/>
              <a:ext cx="78" cy="7"/>
            </a:xfrm>
            <a:custGeom>
              <a:avLst/>
              <a:gdLst/>
              <a:ahLst/>
              <a:cxnLst/>
              <a:rect l="l" t="t" r="r" b="b"/>
              <a:pathLst>
                <a:path w="78" h="7" extrusionOk="0">
                  <a:moveTo>
                    <a:pt x="0" y="0"/>
                  </a:moveTo>
                  <a:lnTo>
                    <a:pt x="78" y="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750" name="Google Shape;750;p63"/>
            <p:cNvSpPr/>
            <p:nvPr/>
          </p:nvSpPr>
          <p:spPr>
            <a:xfrm>
              <a:off x="2733" y="1917"/>
              <a:ext cx="78" cy="7"/>
            </a:xfrm>
            <a:custGeom>
              <a:avLst/>
              <a:gdLst/>
              <a:ahLst/>
              <a:cxnLst/>
              <a:rect l="l" t="t" r="r" b="b"/>
              <a:pathLst>
                <a:path w="78" h="7" extrusionOk="0">
                  <a:moveTo>
                    <a:pt x="0" y="0"/>
                  </a:moveTo>
                  <a:lnTo>
                    <a:pt x="78" y="7"/>
                  </a:ln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751" name="Google Shape;751;p63"/>
          <p:cNvPicPr preferRelativeResize="0"/>
          <p:nvPr/>
        </p:nvPicPr>
        <p:blipFill rotWithShape="1">
          <a:blip r:embed="rId6">
            <a:alphaModFix/>
          </a:blip>
          <a:srcRect/>
          <a:stretch/>
        </p:blipFill>
        <p:spPr>
          <a:xfrm>
            <a:off x="6724650" y="3689350"/>
            <a:ext cx="1741487" cy="1296987"/>
          </a:xfrm>
          <a:prstGeom prst="rect">
            <a:avLst/>
          </a:prstGeom>
          <a:noFill/>
          <a:ln>
            <a:noFill/>
          </a:ln>
        </p:spPr>
      </p:pic>
      <p:pic>
        <p:nvPicPr>
          <p:cNvPr id="752" name="Google Shape;752;p63"/>
          <p:cNvPicPr preferRelativeResize="0"/>
          <p:nvPr/>
        </p:nvPicPr>
        <p:blipFill rotWithShape="1">
          <a:blip r:embed="rId7">
            <a:alphaModFix/>
          </a:blip>
          <a:srcRect/>
          <a:stretch/>
        </p:blipFill>
        <p:spPr>
          <a:xfrm>
            <a:off x="6049962" y="4183062"/>
            <a:ext cx="1701800" cy="1331912"/>
          </a:xfrm>
          <a:prstGeom prst="rect">
            <a:avLst/>
          </a:prstGeom>
          <a:noFill/>
          <a:ln>
            <a:noFill/>
          </a:ln>
        </p:spPr>
      </p:pic>
      <p:pic>
        <p:nvPicPr>
          <p:cNvPr id="753" name="Google Shape;753;p63" descr="CG1D"/>
          <p:cNvPicPr preferRelativeResize="0">
            <a:picLocks noGrp="1"/>
          </p:cNvPicPr>
          <p:nvPr>
            <p:ph type="body" idx="3"/>
          </p:nvPr>
        </p:nvPicPr>
        <p:blipFill rotWithShape="1">
          <a:blip r:embed="rId8">
            <a:alphaModFix/>
          </a:blip>
          <a:srcRect/>
          <a:stretch/>
        </p:blipFill>
        <p:spPr>
          <a:xfrm>
            <a:off x="7112000" y="4595812"/>
            <a:ext cx="1503362" cy="1203325"/>
          </a:xfrm>
          <a:prstGeom prst="rect">
            <a:avLst/>
          </a:prstGeom>
          <a:noFill/>
          <a:ln>
            <a:noFill/>
          </a:ln>
        </p:spPr>
      </p:pic>
      <p:sp>
        <p:nvSpPr>
          <p:cNvPr id="754" name="Google Shape;754;p63"/>
          <p:cNvSpPr txBox="1"/>
          <p:nvPr/>
        </p:nvSpPr>
        <p:spPr>
          <a:xfrm>
            <a:off x="2392362" y="3441700"/>
            <a:ext cx="40544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2. Define tables and relationships.</a:t>
            </a:r>
            <a:endParaRPr/>
          </a:p>
        </p:txBody>
      </p:sp>
      <p:sp>
        <p:nvSpPr>
          <p:cNvPr id="755" name="Google Shape;755;p63"/>
          <p:cNvSpPr txBox="1"/>
          <p:nvPr/>
        </p:nvSpPr>
        <p:spPr>
          <a:xfrm>
            <a:off x="4208462" y="3833812"/>
            <a:ext cx="2692400"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3. Create input forms and reports.</a:t>
            </a:r>
            <a:endParaRPr/>
          </a:p>
        </p:txBody>
      </p:sp>
      <p:sp>
        <p:nvSpPr>
          <p:cNvPr id="756" name="Google Shape;756;p63"/>
          <p:cNvSpPr txBox="1"/>
          <p:nvPr/>
        </p:nvSpPr>
        <p:spPr>
          <a:xfrm>
            <a:off x="4284662" y="5184775"/>
            <a:ext cx="2905125" cy="7016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Calibri"/>
              <a:buNone/>
            </a:pPr>
            <a:r>
              <a:rPr lang="en-US" sz="2000" b="0" i="0" u="none">
                <a:solidFill>
                  <a:schemeClr val="dk1"/>
                </a:solidFill>
                <a:latin typeface="Calibri"/>
                <a:ea typeface="Calibri"/>
                <a:cs typeface="Calibri"/>
                <a:sym typeface="Calibri"/>
              </a:rPr>
              <a:t>4. Combine as applications for users.</a:t>
            </a:r>
            <a:endParaRPr/>
          </a:p>
        </p:txBody>
      </p:sp>
      <p:sp>
        <p:nvSpPr>
          <p:cNvPr id="757" name="Google Shape;757;p63"/>
          <p:cNvSpPr txBox="1">
            <a:spLocks noGrp="1"/>
          </p:cNvSpPr>
          <p:nvPr>
            <p:ph type="title"/>
          </p:nvPr>
        </p:nvSpPr>
        <p:spPr>
          <a:xfrm>
            <a:off x="1293812" y="152400"/>
            <a:ext cx="77724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DBMS Application Design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457200" y="274637"/>
            <a:ext cx="8229600" cy="7921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DBMS Definition</a:t>
            </a:r>
            <a:endParaRPr/>
          </a:p>
        </p:txBody>
      </p:sp>
      <p:sp>
        <p:nvSpPr>
          <p:cNvPr id="143" name="Google Shape;143;p21"/>
          <p:cNvSpPr txBox="1"/>
          <p:nvPr/>
        </p:nvSpPr>
        <p:spPr>
          <a:xfrm>
            <a:off x="533400" y="1219200"/>
            <a:ext cx="8229600" cy="5373687"/>
          </a:xfrm>
          <a:prstGeom prst="rect">
            <a:avLst/>
          </a:prstGeom>
          <a:noFill/>
          <a:ln>
            <a:noFill/>
          </a:ln>
        </p:spPr>
        <p:txBody>
          <a:bodyPr spcFirstLastPara="1" wrap="square" lIns="91425" tIns="45700" rIns="91425" bIns="45700" anchor="t" anchorCtr="0">
            <a:spAutoFit/>
          </a:bodyPr>
          <a:lstStyle/>
          <a:p>
            <a:pPr marL="0" marR="0" lvl="0" indent="0" algn="just"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A collection of programs that manages the database structure and controls access to the data stored in the database. </a:t>
            </a:r>
            <a:endParaRPr/>
          </a:p>
          <a:p>
            <a:pPr marL="0" marR="0" lvl="0" indent="0" algn="just"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DBMS Offers facilities..</a:t>
            </a:r>
            <a:endParaRPr/>
          </a:p>
          <a:p>
            <a:pPr marL="457200" marR="0" lvl="1" indent="-177800" algn="just"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Data Definition</a:t>
            </a:r>
            <a:endParaRPr/>
          </a:p>
          <a:p>
            <a:pPr marL="457200" marR="0" lvl="1" indent="-152400" algn="just"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Data Construction</a:t>
            </a:r>
            <a:endParaRPr/>
          </a:p>
          <a:p>
            <a:pPr marL="457200" marR="0" lvl="1" indent="-152400" algn="just"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Data Manipulation</a:t>
            </a:r>
            <a:endParaRPr/>
          </a:p>
          <a:p>
            <a:pPr marL="457200" marR="0" lvl="1" indent="-152400" algn="just"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Data Management</a:t>
            </a:r>
            <a:endParaRPr/>
          </a:p>
          <a:p>
            <a:pPr marL="0" marR="0" lvl="0" indent="-15240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Possible to share data among multiple applications or users</a:t>
            </a:r>
            <a:endParaRPr/>
          </a:p>
          <a:p>
            <a:pPr marL="457200" marR="0" lvl="1" indent="0" algn="l"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Example: bank and its ATM machines</a:t>
            </a:r>
            <a:endParaRPr/>
          </a:p>
          <a:p>
            <a:pPr marL="0" marR="0" lvl="0" indent="-1778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 </a:t>
            </a:r>
            <a:r>
              <a:rPr lang="en-US" sz="2800" b="0" i="0" u="none" strike="noStrike" cap="none">
                <a:solidFill>
                  <a:srgbClr val="FF0000"/>
                </a:solidFill>
                <a:latin typeface="Calibri"/>
                <a:ea typeface="Calibri"/>
                <a:cs typeface="Calibri"/>
                <a:sym typeface="Calibri"/>
              </a:rPr>
              <a:t>Makes data management more efficient and effective</a:t>
            </a:r>
            <a:endParaRPr/>
          </a:p>
          <a:p>
            <a:pPr marL="457200" marR="0" lvl="1" indent="0" algn="l" rtl="0">
              <a:lnSpc>
                <a:spcPct val="90000"/>
              </a:lnSpc>
              <a:spcBef>
                <a:spcPts val="120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End users have better access to more and better-managed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DBMS Definition</a:t>
            </a:r>
            <a:endParaRPr/>
          </a:p>
        </p:txBody>
      </p:sp>
      <p:sp>
        <p:nvSpPr>
          <p:cNvPr id="149" name="Google Shape;149;p22"/>
          <p:cNvSpPr txBox="1">
            <a:spLocks noGrp="1"/>
          </p:cNvSpPr>
          <p:nvPr>
            <p:ph type="body" idx="1"/>
          </p:nvPr>
        </p:nvSpPr>
        <p:spPr>
          <a:xfrm>
            <a:off x="457200" y="1600200"/>
            <a:ext cx="83820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3200"/>
              <a:buFont typeface="Arial"/>
              <a:buChar char="•"/>
            </a:pPr>
            <a:r>
              <a:rPr lang="en-US" sz="3200" b="0" i="0" u="none">
                <a:solidFill>
                  <a:srgbClr val="FF0000"/>
                </a:solidFill>
                <a:latin typeface="Calibri"/>
                <a:ea typeface="Calibri"/>
                <a:cs typeface="Calibri"/>
                <a:sym typeface="Calibri"/>
              </a:rPr>
              <a:t>Database Management System (Goals)</a:t>
            </a:r>
            <a:endParaRPr/>
          </a:p>
          <a:p>
            <a:pPr marL="742950" marR="0" lvl="1" indent="-285750" algn="just" rtl="0">
              <a:lnSpc>
                <a:spcPct val="100000"/>
              </a:lnSpc>
              <a:spcBef>
                <a:spcPts val="52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Software that defines a database, stores the data, supports a query language</a:t>
            </a:r>
            <a:endParaRPr/>
          </a:p>
          <a:p>
            <a:pPr marL="742950" marR="0" lvl="1" indent="-285750" algn="l" rtl="0">
              <a:lnSpc>
                <a:spcPct val="120000"/>
              </a:lnSpc>
              <a:spcBef>
                <a:spcPts val="52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To provide an efficient as well as a convenient environment for accessing data in a database</a:t>
            </a:r>
            <a:endParaRPr/>
          </a:p>
          <a:p>
            <a:pPr marL="742950" marR="0" lvl="1" indent="-285750" algn="l" rtl="0">
              <a:lnSpc>
                <a:spcPct val="120000"/>
              </a:lnSpc>
              <a:spcBef>
                <a:spcPts val="520"/>
              </a:spcBef>
              <a:spcAft>
                <a:spcPts val="0"/>
              </a:spcAft>
              <a:buClr>
                <a:schemeClr val="dk1"/>
              </a:buClr>
              <a:buSzPts val="2600"/>
              <a:buFont typeface="Arial"/>
              <a:buChar char="–"/>
            </a:pPr>
            <a:r>
              <a:rPr lang="en-US" sz="2600" b="0" i="0" u="none" strike="noStrike" cap="none">
                <a:solidFill>
                  <a:schemeClr val="dk1"/>
                </a:solidFill>
                <a:latin typeface="Calibri"/>
                <a:ea typeface="Calibri"/>
                <a:cs typeface="Calibri"/>
                <a:sym typeface="Calibri"/>
              </a:rPr>
              <a:t>Enforce information security: database security, concurrency control, crash recovery</a:t>
            </a:r>
            <a:endParaRPr/>
          </a:p>
          <a:p>
            <a:pPr marL="342900" marR="0" lvl="0" indent="-177800" algn="l" rtl="0">
              <a:spcBef>
                <a:spcPts val="52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Database File Structure </a:t>
            </a:r>
            <a:endParaRPr/>
          </a:p>
        </p:txBody>
      </p:sp>
      <p:sp>
        <p:nvSpPr>
          <p:cNvPr id="155" name="Google Shape;155;p23"/>
          <p:cNvSpPr txBox="1"/>
          <p:nvPr/>
        </p:nvSpPr>
        <p:spPr>
          <a:xfrm>
            <a:off x="533400" y="1524000"/>
            <a:ext cx="7772400" cy="4216400"/>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rgbClr val="FF0000"/>
              </a:buClr>
              <a:buSzPts val="3200"/>
              <a:buFont typeface="Calibri"/>
              <a:buNone/>
            </a:pPr>
            <a:r>
              <a:rPr lang="en-US" sz="3200" b="0" i="0" u="none" strike="noStrike" cap="none">
                <a:solidFill>
                  <a:srgbClr val="FF0000"/>
                </a:solidFill>
                <a:latin typeface="Calibri"/>
                <a:ea typeface="Calibri"/>
                <a:cs typeface="Calibri"/>
                <a:sym typeface="Calibri"/>
              </a:rPr>
              <a:t>Data</a:t>
            </a:r>
            <a:r>
              <a:rPr lang="en-US" sz="3200" b="0" i="0" u="none" strike="noStrike" cap="none">
                <a:solidFill>
                  <a:schemeClr val="dk1"/>
                </a:solidFill>
                <a:latin typeface="Calibri"/>
                <a:ea typeface="Calibri"/>
                <a:cs typeface="Calibri"/>
                <a:sym typeface="Calibri"/>
              </a:rPr>
              <a:t> </a:t>
            </a:r>
            <a:endParaRPr/>
          </a:p>
          <a:p>
            <a:pPr marL="914400" marR="0" lvl="2" indent="0" algn="l" rtl="0">
              <a:lnSpc>
                <a:spcPct val="10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Raw Facts</a:t>
            </a:r>
            <a:endParaRPr/>
          </a:p>
          <a:p>
            <a:pPr marL="457200" marR="0" lvl="1" indent="0" algn="l" rtl="0">
              <a:lnSpc>
                <a:spcPct val="100000"/>
              </a:lnSpc>
              <a:spcBef>
                <a:spcPts val="0"/>
              </a:spcBef>
              <a:spcAft>
                <a:spcPts val="0"/>
              </a:spcAft>
              <a:buClr>
                <a:srgbClr val="FF0000"/>
              </a:buClr>
              <a:buSzPts val="3200"/>
              <a:buFont typeface="Calibri"/>
              <a:buNone/>
            </a:pPr>
            <a:r>
              <a:rPr lang="en-US" sz="3200" b="0" i="0" u="none" strike="noStrike" cap="none">
                <a:solidFill>
                  <a:srgbClr val="FF0000"/>
                </a:solidFill>
                <a:latin typeface="Calibri"/>
                <a:ea typeface="Calibri"/>
                <a:cs typeface="Calibri"/>
                <a:sym typeface="Calibri"/>
              </a:rPr>
              <a:t>Data Field/ Attribute/ Column</a:t>
            </a:r>
            <a:endParaRPr/>
          </a:p>
          <a:p>
            <a:pPr marL="914400" marR="0" lvl="2" indent="0" algn="l" rtl="0">
              <a:lnSpc>
                <a:spcPct val="10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Group of characters with specific meaning</a:t>
            </a:r>
            <a:endParaRPr/>
          </a:p>
          <a:p>
            <a:pPr marL="457200" marR="0" lvl="1" indent="0" algn="l" rtl="0">
              <a:lnSpc>
                <a:spcPct val="100000"/>
              </a:lnSpc>
              <a:spcBef>
                <a:spcPts val="0"/>
              </a:spcBef>
              <a:spcAft>
                <a:spcPts val="0"/>
              </a:spcAft>
              <a:buClr>
                <a:srgbClr val="FF0000"/>
              </a:buClr>
              <a:buSzPts val="3200"/>
              <a:buFont typeface="Calibri"/>
              <a:buNone/>
            </a:pPr>
            <a:r>
              <a:rPr lang="en-US" sz="3200" b="0" i="0" u="none" strike="noStrike" cap="none">
                <a:solidFill>
                  <a:srgbClr val="FF0000"/>
                </a:solidFill>
                <a:latin typeface="Calibri"/>
                <a:ea typeface="Calibri"/>
                <a:cs typeface="Calibri"/>
                <a:sym typeface="Calibri"/>
              </a:rPr>
              <a:t>Record / Row / Tuple</a:t>
            </a:r>
            <a:endParaRPr/>
          </a:p>
          <a:p>
            <a:pPr marL="914400" marR="0" lvl="2" indent="0" algn="l" rtl="0">
              <a:lnSpc>
                <a:spcPct val="10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Logically connected fields that describe a person, place, or thing</a:t>
            </a:r>
            <a:endParaRPr/>
          </a:p>
          <a:p>
            <a:pPr marL="457200" marR="0" lvl="1" indent="0" algn="l" rtl="0">
              <a:lnSpc>
                <a:spcPct val="100000"/>
              </a:lnSpc>
              <a:spcBef>
                <a:spcPts val="0"/>
              </a:spcBef>
              <a:spcAft>
                <a:spcPts val="0"/>
              </a:spcAft>
              <a:buClr>
                <a:srgbClr val="FF0000"/>
              </a:buClr>
              <a:buSzPts val="3200"/>
              <a:buFont typeface="Calibri"/>
              <a:buNone/>
            </a:pPr>
            <a:r>
              <a:rPr lang="en-US" sz="3200" b="0" i="0" u="none" strike="noStrike" cap="none">
                <a:solidFill>
                  <a:srgbClr val="FF0000"/>
                </a:solidFill>
                <a:latin typeface="Calibri"/>
                <a:ea typeface="Calibri"/>
                <a:cs typeface="Calibri"/>
                <a:sym typeface="Calibri"/>
              </a:rPr>
              <a:t>Table / Data File </a:t>
            </a:r>
            <a:endParaRPr/>
          </a:p>
          <a:p>
            <a:pPr marL="914400" marR="0" lvl="2" indent="0" algn="l" rtl="0">
              <a:lnSpc>
                <a:spcPct val="10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Collection of related records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8</a:t>
            </a:fld>
            <a:endParaRPr/>
          </a:p>
        </p:txBody>
      </p:sp>
      <p:sp>
        <p:nvSpPr>
          <p:cNvPr id="165" name="Google Shape;165;p24"/>
          <p:cNvSpPr txBox="1">
            <a:spLocks noGrp="1"/>
          </p:cNvSpPr>
          <p:nvPr>
            <p:ph type="title"/>
          </p:nvPr>
        </p:nvSpPr>
        <p:spPr>
          <a:xfrm>
            <a:off x="609600" y="304800"/>
            <a:ext cx="7848600" cy="1371600"/>
          </a:xfrm>
          <a:prstGeom prst="rect">
            <a:avLst/>
          </a:prstGeom>
          <a:noFill/>
          <a:ln w="9525" cap="flat" cmpd="sng">
            <a:solidFill>
              <a:schemeClr val="dk1"/>
            </a:solidFill>
            <a:prstDash val="solid"/>
            <a:miter lim="524288"/>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“Organised Collection of Symbols”</a:t>
            </a:r>
            <a:endParaRPr/>
          </a:p>
        </p:txBody>
      </p:sp>
      <p:graphicFrame>
        <p:nvGraphicFramePr>
          <p:cNvPr id="166" name="Google Shape;166;p24"/>
          <p:cNvGraphicFramePr/>
          <p:nvPr/>
        </p:nvGraphicFramePr>
        <p:xfrm>
          <a:off x="838200" y="2286000"/>
          <a:ext cx="3000000" cy="3000000"/>
        </p:xfrm>
        <a:graphic>
          <a:graphicData uri="http://schemas.openxmlformats.org/drawingml/2006/table">
            <a:tbl>
              <a:tblPr>
                <a:noFill/>
                <a:tableStyleId>{C437A782-E90C-432F-9904-3F1D3723B7F1}</a:tableStyleId>
              </a:tblPr>
              <a:tblGrid>
                <a:gridCol w="2514600"/>
                <a:gridCol w="2514600"/>
                <a:gridCol w="2514600"/>
              </a:tblGrid>
              <a:tr h="457200">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StudentId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Name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400"/>
                        <a:buFont typeface="Times New Roman"/>
                        <a:buNone/>
                      </a:pPr>
                      <a:r>
                        <a:rPr lang="en-US" sz="2400" b="0" i="0" u="none" strike="noStrike" cap="none">
                          <a:solidFill>
                            <a:schemeClr val="accent2"/>
                          </a:solidFill>
                          <a:latin typeface="Times New Roman"/>
                          <a:ea typeface="Times New Roman"/>
                          <a:cs typeface="Times New Roman"/>
                          <a:sym typeface="Times New Roman"/>
                        </a:rPr>
                        <a:t>CourseId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8895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S2</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Boris</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Cindy</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C3</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
        <p:nvSpPr>
          <p:cNvPr id="167" name="Google Shape;167;p24"/>
          <p:cNvSpPr txBox="1"/>
          <p:nvPr/>
        </p:nvSpPr>
        <p:spPr>
          <a:xfrm>
            <a:off x="762000" y="1752600"/>
            <a:ext cx="17986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For example:</a:t>
            </a:r>
            <a:endParaRPr/>
          </a:p>
        </p:txBody>
      </p:sp>
      <p:sp>
        <p:nvSpPr>
          <p:cNvPr id="168" name="Google Shape;168;p24"/>
          <p:cNvSpPr txBox="1"/>
          <p:nvPr/>
        </p:nvSpPr>
        <p:spPr>
          <a:xfrm>
            <a:off x="762000" y="4800600"/>
            <a:ext cx="7788275" cy="1187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The symbols are organised into rows and columns, thus forming a table.  One of the rows is different in kind from the others.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t>9</a:t>
            </a:fld>
            <a:endParaRPr/>
          </a:p>
        </p:txBody>
      </p:sp>
      <p:sp>
        <p:nvSpPr>
          <p:cNvPr id="178" name="Google Shape;178;p25"/>
          <p:cNvSpPr txBox="1">
            <a:spLocks noGrp="1"/>
          </p:cNvSpPr>
          <p:nvPr>
            <p:ph type="title"/>
          </p:nvPr>
        </p:nvSpPr>
        <p:spPr>
          <a:xfrm>
            <a:off x="685800" y="304800"/>
            <a:ext cx="7772400" cy="1447800"/>
          </a:xfrm>
          <a:prstGeom prst="rect">
            <a:avLst/>
          </a:prstGeom>
          <a:noFill/>
          <a:ln w="9525" cap="flat" cmpd="sng">
            <a:solidFill>
              <a:schemeClr val="dk1"/>
            </a:solidFill>
            <a:prstDash val="solid"/>
            <a:miter lim="524288"/>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“To Be Interpreted as a True Account”</a:t>
            </a:r>
            <a:endParaRPr/>
          </a:p>
        </p:txBody>
      </p:sp>
      <p:graphicFrame>
        <p:nvGraphicFramePr>
          <p:cNvPr id="179" name="Google Shape;179;p25"/>
          <p:cNvGraphicFramePr/>
          <p:nvPr/>
        </p:nvGraphicFramePr>
        <p:xfrm>
          <a:off x="838200" y="2971800"/>
          <a:ext cx="3000000" cy="3000000"/>
        </p:xfrm>
        <a:graphic>
          <a:graphicData uri="http://schemas.openxmlformats.org/drawingml/2006/table">
            <a:tbl>
              <a:tblPr>
                <a:noFill/>
                <a:tableStyleId>{C437A782-E90C-432F-9904-3F1D3723B7F1}</a:tableStyleId>
              </a:tblPr>
              <a:tblGrid>
                <a:gridCol w="2514600"/>
                <a:gridCol w="2514600"/>
                <a:gridCol w="2514600"/>
              </a:tblGrid>
              <a:tr h="457200">
                <a:tc>
                  <a:txBody>
                    <a:bodyPr/>
                    <a:lstStyle/>
                    <a:p>
                      <a:pPr marL="0" marR="0" lvl="0" indent="0" algn="ctr" rtl="0">
                        <a:lnSpc>
                          <a:spcPct val="100000"/>
                        </a:lnSpc>
                        <a:spcBef>
                          <a:spcPts val="0"/>
                        </a:spcBef>
                        <a:spcAft>
                          <a:spcPts val="0"/>
                        </a:spcAft>
                        <a:buClr>
                          <a:schemeClr val="accent1"/>
                        </a:buClr>
                        <a:buSzPts val="2400"/>
                        <a:buFont typeface="Times New Roman"/>
                        <a:buNone/>
                      </a:pPr>
                      <a:r>
                        <a:rPr lang="en-US" sz="2400" b="1" i="0" u="none" strike="noStrike" cap="none">
                          <a:solidFill>
                            <a:schemeClr val="accent1"/>
                          </a:solidFill>
                          <a:latin typeface="Times New Roman"/>
                          <a:ea typeface="Times New Roman"/>
                          <a:cs typeface="Times New Roman"/>
                          <a:sym typeface="Times New Roman"/>
                        </a:rPr>
                        <a:t>StudentId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1"/>
                        </a:buClr>
                        <a:buSzPts val="2400"/>
                        <a:buFont typeface="Times New Roman"/>
                        <a:buNone/>
                      </a:pPr>
                      <a:r>
                        <a:rPr lang="en-US" sz="2400" b="1" i="0" u="none" strike="noStrike" cap="none">
                          <a:solidFill>
                            <a:schemeClr val="accent1"/>
                          </a:solidFill>
                          <a:latin typeface="Times New Roman"/>
                          <a:ea typeface="Times New Roman"/>
                          <a:cs typeface="Times New Roman"/>
                          <a:sym typeface="Times New Roman"/>
                        </a:rPr>
                        <a:t>Name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1"/>
                        </a:buClr>
                        <a:buSzPts val="2400"/>
                        <a:buFont typeface="Times New Roman"/>
                        <a:buNone/>
                      </a:pPr>
                      <a:r>
                        <a:rPr lang="en-US" sz="2400" b="1" i="0" u="none" strike="noStrike" cap="none">
                          <a:solidFill>
                            <a:schemeClr val="accent1"/>
                          </a:solidFill>
                          <a:latin typeface="Times New Roman"/>
                          <a:ea typeface="Times New Roman"/>
                          <a:cs typeface="Times New Roman"/>
                          <a:sym typeface="Times New Roman"/>
                        </a:rPr>
                        <a:t>CourseId</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57200">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S1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Anne</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8000"/>
                        </a:buClr>
                        <a:buSzPts val="2400"/>
                        <a:buFont typeface="Times New Roman"/>
                        <a:buNone/>
                      </a:pPr>
                      <a:r>
                        <a:rPr lang="en-US" sz="2400" b="0" i="0" u="none" strike="noStrike" cap="none">
                          <a:solidFill>
                            <a:srgbClr val="008000"/>
                          </a:solidFill>
                          <a:latin typeface="Times New Roman"/>
                          <a:ea typeface="Times New Roman"/>
                          <a:cs typeface="Times New Roman"/>
                          <a:sym typeface="Times New Roman"/>
                        </a:rPr>
                        <a:t>C1</a:t>
                      </a:r>
                      <a:endParaRPr/>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180" name="Google Shape;180;p25"/>
          <p:cNvSpPr txBox="1"/>
          <p:nvPr/>
        </p:nvSpPr>
        <p:spPr>
          <a:xfrm>
            <a:off x="685800" y="2209800"/>
            <a:ext cx="5173662"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For example (from the table just shown):</a:t>
            </a:r>
            <a:endParaRPr/>
          </a:p>
        </p:txBody>
      </p:sp>
      <p:sp>
        <p:nvSpPr>
          <p:cNvPr id="181" name="Google Shape;181;p25"/>
          <p:cNvSpPr txBox="1"/>
          <p:nvPr/>
        </p:nvSpPr>
        <p:spPr>
          <a:xfrm>
            <a:off x="1219200" y="5181600"/>
            <a:ext cx="670560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“Student </a:t>
            </a:r>
            <a:r>
              <a:rPr lang="en-US" sz="1800" b="0" i="0" u="none" strike="noStrike" cap="none">
                <a:solidFill>
                  <a:srgbClr val="008000"/>
                </a:solidFill>
                <a:latin typeface="Arial"/>
                <a:ea typeface="Arial"/>
                <a:cs typeface="Arial"/>
                <a:sym typeface="Arial"/>
              </a:rPr>
              <a:t>S1</a:t>
            </a:r>
            <a:r>
              <a:rPr lang="en-US" sz="1800" b="0" i="0" u="none" strike="noStrike" cap="none">
                <a:solidFill>
                  <a:schemeClr val="dk1"/>
                </a:solidFill>
                <a:latin typeface="Arial"/>
                <a:ea typeface="Arial"/>
                <a:cs typeface="Arial"/>
                <a:sym typeface="Arial"/>
              </a:rPr>
              <a:t>, named </a:t>
            </a:r>
            <a:r>
              <a:rPr lang="en-US" sz="1800" b="0" i="0" u="none" strike="noStrike" cap="none">
                <a:solidFill>
                  <a:srgbClr val="008000"/>
                </a:solidFill>
                <a:latin typeface="Arial"/>
                <a:ea typeface="Arial"/>
                <a:cs typeface="Arial"/>
                <a:sym typeface="Arial"/>
              </a:rPr>
              <a:t>Anne</a:t>
            </a:r>
            <a:r>
              <a:rPr lang="en-US" sz="1800" b="0" i="0" u="none" strike="noStrike" cap="none">
                <a:solidFill>
                  <a:schemeClr val="dk1"/>
                </a:solidFill>
                <a:latin typeface="Arial"/>
                <a:ea typeface="Arial"/>
                <a:cs typeface="Arial"/>
                <a:sym typeface="Arial"/>
              </a:rPr>
              <a:t>, is enrolled on course </a:t>
            </a:r>
            <a:r>
              <a:rPr lang="en-US" sz="1800" b="0" i="0" u="none" strike="noStrike" cap="none">
                <a:solidFill>
                  <a:srgbClr val="008000"/>
                </a:solidFill>
                <a:latin typeface="Arial"/>
                <a:ea typeface="Arial"/>
                <a:cs typeface="Arial"/>
                <a:sym typeface="Arial"/>
              </a:rPr>
              <a:t>C1</a:t>
            </a:r>
            <a:r>
              <a:rPr lang="en-US" sz="1800" b="0" i="0" u="none" strike="noStrike" cap="none">
                <a:solidFill>
                  <a:schemeClr val="dk1"/>
                </a:solidFill>
                <a:latin typeface="Arial"/>
                <a:ea typeface="Arial"/>
                <a:cs typeface="Arial"/>
                <a:sym typeface="Arial"/>
              </a:rPr>
              <a:t>.”</a:t>
            </a:r>
            <a:endParaRPr/>
          </a:p>
        </p:txBody>
      </p:sp>
      <p:sp>
        <p:nvSpPr>
          <p:cNvPr id="182" name="Google Shape;182;p25"/>
          <p:cNvSpPr txBox="1"/>
          <p:nvPr/>
        </p:nvSpPr>
        <p:spPr>
          <a:xfrm>
            <a:off x="762000" y="4191000"/>
            <a:ext cx="7162800" cy="822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Perhaps those green symbols, organised as they are with respect to the blue ones, are to be understood to mean: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childTnLst>
                                </p:cTn>
                              </p:par>
                            </p:childTnLst>
                          </p:cTn>
                        </p:par>
                        <p:par>
                          <p:cTn id="7" fill="hold">
                            <p:stCondLst>
                              <p:cond delay="1"/>
                            </p:stCondLst>
                            <p:childTnLst>
                              <p:par>
                                <p:cTn id="8" presetID="1" presetClass="entr" presetSubtype="0" fill="hold" nodeType="afterEffect">
                                  <p:stCondLst>
                                    <p:cond delay="0"/>
                                  </p:stCondLst>
                                  <p:childTnLst>
                                    <p:set>
                                      <p:cBhvr>
                                        <p:cTn id="9"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1692</Words>
  <Application>Microsoft Office PowerPoint</Application>
  <PresentationFormat>On-screen Show (4:3)</PresentationFormat>
  <Paragraphs>434</Paragraphs>
  <Slides>47</Slides>
  <Notes>47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47</vt:i4>
      </vt:variant>
    </vt:vector>
  </HeadingPairs>
  <TitlesOfParts>
    <vt:vector size="57" baseType="lpstr">
      <vt:lpstr>Book Antiqua</vt:lpstr>
      <vt:lpstr>Calibri</vt:lpstr>
      <vt:lpstr>Garamond</vt:lpstr>
      <vt:lpstr>Times New Roman</vt:lpstr>
      <vt:lpstr>Arial</vt:lpstr>
      <vt:lpstr>Open Sans</vt:lpstr>
      <vt:lpstr>Tahoma</vt:lpstr>
      <vt:lpstr>Office Theme</vt:lpstr>
      <vt:lpstr>1_Office Theme</vt:lpstr>
      <vt:lpstr>2_Office Theme</vt:lpstr>
      <vt:lpstr>Relational Database Management Systems - Intro</vt:lpstr>
      <vt:lpstr>Some Preliminaries</vt:lpstr>
      <vt:lpstr>Basic Definition</vt:lpstr>
      <vt:lpstr>Database Definition</vt:lpstr>
      <vt:lpstr>DBMS Definition</vt:lpstr>
      <vt:lpstr>DBMS Definition</vt:lpstr>
      <vt:lpstr>Database File Structure </vt:lpstr>
      <vt:lpstr>“Organised Collection of Symbols”</vt:lpstr>
      <vt:lpstr>“To Be Interpreted as a True Account”</vt:lpstr>
      <vt:lpstr>“Collection of Data Values”</vt:lpstr>
      <vt:lpstr>What Is a Relational Database?</vt:lpstr>
      <vt:lpstr>Anatomy of a Relation </vt:lpstr>
      <vt:lpstr>Two Types of Data in Database</vt:lpstr>
      <vt:lpstr>Operational Data</vt:lpstr>
      <vt:lpstr>Converting Operational Data to Information</vt:lpstr>
      <vt:lpstr>Meta Data</vt:lpstr>
      <vt:lpstr>Database Manages Interaction</vt:lpstr>
      <vt:lpstr>PowerPoint Presentation</vt:lpstr>
      <vt:lpstr>DBMS Features/Components</vt:lpstr>
      <vt:lpstr>DBMS Engine, Security, Utilities</vt:lpstr>
      <vt:lpstr>Database Tables (Access)</vt:lpstr>
      <vt:lpstr>Database Tables (Oracle)</vt:lpstr>
      <vt:lpstr>People Who Work with Databases</vt:lpstr>
      <vt:lpstr>End Users</vt:lpstr>
      <vt:lpstr>DBA / System Manager</vt:lpstr>
      <vt:lpstr> Is a File System a DBMS?</vt:lpstr>
      <vt:lpstr>Current Commercial Outlook</vt:lpstr>
      <vt:lpstr>Examples of Commercial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Percona's DBMS Popularity Survey</vt:lpstr>
      <vt:lpstr>Database Systems</vt:lpstr>
      <vt:lpstr>Database Systems</vt:lpstr>
      <vt:lpstr>              Is the WWW a DBMS?</vt:lpstr>
      <vt:lpstr>“Search” vs. Query </vt:lpstr>
      <vt:lpstr> A “Database Query” Approach</vt:lpstr>
      <vt:lpstr>Application Development with a DBMS</vt:lpstr>
      <vt:lpstr>Web Databases</vt:lpstr>
      <vt:lpstr>Goal: Build a Business Application</vt:lpstr>
      <vt:lpstr>DBMS Application Design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 Management Systems - Intro</dc:title>
  <dc:creator>Administrator</dc:creator>
  <cp:lastModifiedBy>Administrator</cp:lastModifiedBy>
  <cp:revision>1</cp:revision>
  <dcterms:modified xsi:type="dcterms:W3CDTF">2022-09-29T07:15:22Z</dcterms:modified>
</cp:coreProperties>
</file>